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6" r:id="rId11"/>
    <p:sldId id="275" r:id="rId12"/>
    <p:sldId id="277" r:id="rId13"/>
    <p:sldId id="278" r:id="rId14"/>
    <p:sldId id="279" r:id="rId15"/>
    <p:sldId id="280" r:id="rId16"/>
    <p:sldId id="282" r:id="rId17"/>
    <p:sldId id="281" r:id="rId18"/>
    <p:sldId id="283" r:id="rId19"/>
    <p:sldId id="28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Itim" panose="00000500000000000000" pitchFamily="2" charset="-34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3CCFF"/>
    <a:srgbClr val="0000CC"/>
    <a:srgbClr val="990099"/>
    <a:srgbClr val="008000"/>
    <a:srgbClr val="FFFF66"/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5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8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B433-FDA0-46F7-B670-6CEBB8846E2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03A3451B-0A9B-4891-A988-419947A9A8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8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12966" y="1999886"/>
            <a:ext cx="9366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latin typeface="Itim" panose="00000500000000000000" pitchFamily="2" charset="-34"/>
                <a:cs typeface="Itim" panose="00000500000000000000" pitchFamily="2" charset="-34"/>
              </a:rPr>
              <a:t>หลักการใช้</a:t>
            </a:r>
            <a:endParaRPr lang="en-US" sz="60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en-US" sz="6000" dirty="0">
                <a:latin typeface="Itim" panose="00000500000000000000" pitchFamily="2" charset="-34"/>
                <a:cs typeface="Itim" panose="00000500000000000000" pitchFamily="2" charset="-34"/>
              </a:rPr>
              <a:t>Present Simple Tense</a:t>
            </a:r>
            <a:endParaRPr lang="th-TH" sz="6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95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8705DB0-CA12-45C4-B9E5-09D43E91B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0" y="693600"/>
            <a:ext cx="101999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หลักการใช้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Present Simple Tense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FFFF00"/>
                </a:glow>
              </a:effectLst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	1.	ใช้พูดถึงเหตุการณ์หรือการกระทำที่ เกิดขึ้นอยู่ตลอดเวลา หรือ เกิดขึ้นเป็นประจำซ้ำไปซ้ำมา เช่น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I drink a lot of water. (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ฉันดื่มน้ำเยอะ)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She gets up at 6 o’clock.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(หล่อนตื่นนอนเวลา 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6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นาฬิกา)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		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723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8D3A95E-3393-42A2-AEE5-DFCC24A89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0" y="693600"/>
            <a:ext cx="1019991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Present Simple Tense</a:t>
            </a:r>
            <a:endParaRPr lang="th-TH" sz="4000" dirty="0">
              <a:solidFill>
                <a:prstClr val="black"/>
              </a:solidFill>
              <a:effectLst>
                <a:glow rad="101600">
                  <a:srgbClr val="FFFF00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/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2.ใช้กับการกระทำที่ ทำจนเป็นอุปนิสัย หรือ ใช้เพื่อแสดงความถี่ของการกระทำ</a:t>
            </a:r>
            <a:r>
              <a:rPr lang="th-TH" sz="4000" dirty="0" err="1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ต่างๆ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โดยเรามักใช้กับ คำกริยาวิเศษณ์แสดงความถี่ </a:t>
            </a:r>
            <a:r>
              <a:rPr lang="th-TH" sz="28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Adverbs of Frequency)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มาช่วยในการแสดงความถี่ของการกระทำ เช่น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I always do my homework.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(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ฉันทำการบ้านของฉันเสมอ)</a:t>
            </a:r>
          </a:p>
          <a:p>
            <a:pPr lvl="0"/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736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8141D61-5CCB-4A3C-AC03-D1B137526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0" y="693600"/>
            <a:ext cx="1019991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Present Simple Tense</a:t>
            </a:r>
            <a:endParaRPr lang="th-TH" sz="4000" dirty="0">
              <a:solidFill>
                <a:prstClr val="black"/>
              </a:solidFill>
              <a:effectLst>
                <a:glow rad="101600">
                  <a:srgbClr val="FFFF00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/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3.ใช้กับเหตุการณ์หรือการกระทำที่ เป็น</a:t>
            </a:r>
            <a:r>
              <a:rPr lang="th-TH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ความจริง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ตลอดไป (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fact)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หรือ เป็น</a:t>
            </a:r>
            <a:r>
              <a:rPr lang="th-TH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กฎทางธรรมชาติ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(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natural law)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โดยไม่จำเป็นว่าการกระทำ</a:t>
            </a:r>
            <a:r>
              <a:rPr lang="th-TH" sz="4000" dirty="0" err="1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นั้นๆ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กำลังเกิดขึ้นในขณะที่พูดหรือไม่ เช่น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	Snow is white.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	(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หิมะมีสีขาว)</a:t>
            </a:r>
          </a:p>
          <a:p>
            <a:pPr lvl="0"/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46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AD01C13-73A9-47D5-894C-8E40BDD86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2886" y="641349"/>
            <a:ext cx="101999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Present Simple Tense</a:t>
            </a:r>
            <a:endParaRPr lang="th-TH" sz="4000" dirty="0">
              <a:solidFill>
                <a:prstClr val="black"/>
              </a:solidFill>
              <a:effectLst>
                <a:glow rad="101600">
                  <a:srgbClr val="FFFF00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/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4.ใช้เมื่อต้องการพูดถึง ตารางเวลา (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Schedule)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หรือ แผนการ (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Plan)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ที่ได้วางไว้ เช่น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The meeting starts from 8.30 am until 10.00 pm.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(</a:t>
            </a:r>
            <a:r>
              <a:rPr lang="th-TH" sz="36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การประชุมเริ่มตอนแปดโมงครึ่งตอนเช้าไปยังสี่ทุ่ม)</a:t>
            </a:r>
          </a:p>
          <a:p>
            <a:pPr lvl="0"/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AC8EC47-F44F-4EF9-9AAD-2F8ACA165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" y="4868907"/>
            <a:ext cx="1109797" cy="159810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3817873-B3C5-44A7-BE22-31501AB5A0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03" y="4868907"/>
            <a:ext cx="1109797" cy="159810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9C1024D-A65B-47F3-8669-22487A06C3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6777" y="4868907"/>
            <a:ext cx="1252131" cy="15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BA55984-9EBF-4929-A64F-F4EA43433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0" y="693600"/>
            <a:ext cx="1019991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Present Simple Tense</a:t>
            </a:r>
            <a:endParaRPr lang="th-TH" sz="4000" dirty="0">
              <a:solidFill>
                <a:prstClr val="black"/>
              </a:solidFill>
              <a:effectLst>
                <a:glow rad="101600">
                  <a:srgbClr val="FFFF00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/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3.ใช้กับเหตุการณ์หรือการกระทำที่ เป็น</a:t>
            </a:r>
            <a:r>
              <a:rPr lang="th-TH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ความจริง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ตลอดไป (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fact)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หรือ เป็น</a:t>
            </a:r>
            <a:r>
              <a:rPr lang="th-TH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กฎทางธรรมชาติ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(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natural law)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โดยไม่จำเป็นว่าการกระทำ</a:t>
            </a:r>
            <a:r>
              <a:rPr lang="th-TH" sz="4000" dirty="0" err="1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นั้นๆ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กำลังเกิดขึ้นในขณะที่พูดหรือไม่ เช่น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	Snow is white.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	(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หิมะมีสีขาว)</a:t>
            </a:r>
          </a:p>
          <a:p>
            <a:pPr lvl="0"/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82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8101651-094C-492B-877A-77805D5F0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0" y="693600"/>
            <a:ext cx="101999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Present Simple Tense</a:t>
            </a:r>
            <a:endParaRPr lang="th-TH" sz="4000" dirty="0">
              <a:solidFill>
                <a:prstClr val="black"/>
              </a:solidFill>
              <a:effectLst>
                <a:glow rad="101600">
                  <a:srgbClr val="FFFF00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/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5.	ใช้ในการ แนะนำ บอกแนวทาง หรือ สอน เช่น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How do I get to the nearest mall?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Go straight and turn left on the next corner.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(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ฉันจะไปยังห้างที่ใกล้ที่สุดได้อย่างไร) </a:t>
            </a:r>
          </a:p>
          <a:p>
            <a:pPr lvl="0"/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(เดินตรงไปแล้วเลี้ยวซ้ายตรงหัวมุมข้างหน้า)</a:t>
            </a:r>
          </a:p>
          <a:p>
            <a:pPr lvl="0"/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60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1261E9D-CED9-45E6-B0FA-8A0A9701C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77388" y="367029"/>
            <a:ext cx="1144088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วิธีการสร้างประโยค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Present Simple Tense</a:t>
            </a:r>
            <a:endParaRPr lang="th-TH" sz="4000" dirty="0">
              <a:solidFill>
                <a:prstClr val="black"/>
              </a:solidFill>
              <a:effectLst>
                <a:glow rad="101600">
                  <a:srgbClr val="FFFF00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/>
            <a:r>
              <a:rPr lang="th-TH" sz="40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โครงสร้าง	</a:t>
            </a:r>
            <a:r>
              <a:rPr lang="en-US" sz="40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Subject + Verb1</a:t>
            </a:r>
          </a:p>
          <a:p>
            <a:pPr lvl="0"/>
            <a:r>
              <a:rPr lang="th-TH" sz="40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ประโยคบอกเล่า 	</a:t>
            </a:r>
            <a:endParaRPr lang="en-US" sz="4000" dirty="0">
              <a:solidFill>
                <a:schemeClr val="bg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44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 / You / We / They eat seafood.</a:t>
            </a:r>
          </a:p>
          <a:p>
            <a:pPr lvl="0"/>
            <a:r>
              <a:rPr lang="en-US" sz="44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He / She / It know</a:t>
            </a:r>
            <a:r>
              <a:rPr lang="en-US" sz="44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</a:t>
            </a:r>
            <a:r>
              <a:rPr lang="en-US" sz="44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about you.</a:t>
            </a:r>
          </a:p>
          <a:p>
            <a:pPr lvl="0"/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2D47D07-C344-4F26-B307-32F0BEBF9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06" y="3967111"/>
            <a:ext cx="1950357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9566CF5-9055-453B-A6C1-B528C4E5C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77388" y="367029"/>
            <a:ext cx="114408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วิธีการสร้างประโยค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Present Simple Tense</a:t>
            </a:r>
            <a:endParaRPr lang="th-TH" sz="4000" dirty="0">
              <a:solidFill>
                <a:prstClr val="black"/>
              </a:solidFill>
              <a:effectLst>
                <a:glow rad="101600">
                  <a:srgbClr val="FFFF00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/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โครงสร้าง	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Subject + Verb1</a:t>
            </a:r>
          </a:p>
          <a:p>
            <a:pPr lvl="0"/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ประโยคบอกเล่า 	</a:t>
            </a:r>
            <a:endParaRPr lang="en-US" sz="4000" dirty="0">
              <a:solidFill>
                <a:prstClr val="black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A82D60D0-9EEF-4256-AA30-E742D7EB5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698117"/>
              </p:ext>
            </p:extLst>
          </p:nvPr>
        </p:nvGraphicFramePr>
        <p:xfrm>
          <a:off x="1047206" y="2311843"/>
          <a:ext cx="9638211" cy="2127504"/>
        </p:xfrm>
        <a:graphic>
          <a:graphicData uri="http://schemas.openxmlformats.org/drawingml/2006/table">
            <a:tbl>
              <a:tblPr firstRow="1" firstCol="1" bandRow="1"/>
              <a:tblGrid>
                <a:gridCol w="1635054">
                  <a:extLst>
                    <a:ext uri="{9D8B030D-6E8A-4147-A177-3AD203B41FA5}">
                      <a16:colId xmlns:a16="http://schemas.microsoft.com/office/drawing/2014/main" val="956308133"/>
                    </a:ext>
                  </a:extLst>
                </a:gridCol>
                <a:gridCol w="2542883">
                  <a:extLst>
                    <a:ext uri="{9D8B030D-6E8A-4147-A177-3AD203B41FA5}">
                      <a16:colId xmlns:a16="http://schemas.microsoft.com/office/drawing/2014/main" val="28120545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80142030"/>
                    </a:ext>
                  </a:extLst>
                </a:gridCol>
                <a:gridCol w="757646">
                  <a:extLst>
                    <a:ext uri="{9D8B030D-6E8A-4147-A177-3AD203B41FA5}">
                      <a16:colId xmlns:a16="http://schemas.microsoft.com/office/drawing/2014/main" val="4186706258"/>
                    </a:ext>
                  </a:extLst>
                </a:gridCol>
                <a:gridCol w="1214845">
                  <a:extLst>
                    <a:ext uri="{9D8B030D-6E8A-4147-A177-3AD203B41FA5}">
                      <a16:colId xmlns:a16="http://schemas.microsoft.com/office/drawing/2014/main" val="4149621772"/>
                    </a:ext>
                  </a:extLst>
                </a:gridCol>
                <a:gridCol w="2573383">
                  <a:extLst>
                    <a:ext uri="{9D8B030D-6E8A-4147-A177-3AD203B41FA5}">
                      <a16:colId xmlns:a16="http://schemas.microsoft.com/office/drawing/2014/main" val="184655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200" b="1" i="0" u="none" dirty="0">
                          <a:solidFill>
                            <a:schemeClr val="bg1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โครงสร้าง</a:t>
                      </a:r>
                      <a:endParaRPr lang="en-US" sz="2000" i="0" u="none" dirty="0">
                        <a:solidFill>
                          <a:schemeClr val="bg1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Subject + do/does + not + Verb1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321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ประโยคปฏิเสธ</a:t>
                      </a:r>
                      <a:r>
                        <a:rPr lang="th-TH" sz="3200" dirty="0">
                          <a:solidFill>
                            <a:schemeClr val="bg1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I / You / We / They </a:t>
                      </a:r>
                      <a:endParaRPr lang="en-US" sz="20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do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 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not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eat</a:t>
                      </a:r>
                      <a:endParaRPr lang="en-US" sz="20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seafood.</a:t>
                      </a:r>
                      <a:endParaRPr lang="en-US" sz="20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0059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He / She / It </a:t>
                      </a:r>
                      <a:endParaRPr lang="en-US" sz="20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does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 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not 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know</a:t>
                      </a:r>
                      <a:endParaRPr lang="en-US" sz="20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about you.</a:t>
                      </a:r>
                      <a:endParaRPr lang="en-US" sz="20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620354"/>
                  </a:ext>
                </a:extLst>
              </a:tr>
            </a:tbl>
          </a:graphicData>
        </a:graphic>
      </p:graphicFrame>
      <p:sp>
        <p:nvSpPr>
          <p:cNvPr id="6" name="คำบรรยายภาพ: วงรี 5">
            <a:extLst>
              <a:ext uri="{FF2B5EF4-FFF2-40B4-BE49-F238E27FC236}">
                <a16:creationId xmlns:a16="http://schemas.microsoft.com/office/drawing/2014/main" id="{805BDF19-DEAB-4FF0-8E24-22A679166F05}"/>
              </a:ext>
            </a:extLst>
          </p:cNvPr>
          <p:cNvSpPr/>
          <p:nvPr/>
        </p:nvSpPr>
        <p:spPr>
          <a:xfrm>
            <a:off x="9287692" y="544864"/>
            <a:ext cx="2904308" cy="2364377"/>
          </a:xfrm>
          <a:prstGeom prst="wedgeEllipseCallout">
            <a:avLst>
              <a:gd name="adj1" fmla="val -30728"/>
              <a:gd name="adj2" fmla="val 60290"/>
            </a:avLst>
          </a:prstGeom>
          <a:solidFill>
            <a:srgbClr val="33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Do not=</a:t>
            </a:r>
            <a:r>
              <a:rPr lang="th-TH" sz="2400" dirty="0">
                <a:solidFill>
                  <a:schemeClr val="tx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ประธานพหูพจน์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Does not </a:t>
            </a:r>
            <a:r>
              <a:rPr lang="en-US" sz="2400" dirty="0">
                <a:solidFill>
                  <a:schemeClr val="tx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=</a:t>
            </a:r>
            <a:r>
              <a:rPr lang="th-TH" sz="2400" dirty="0">
                <a:solidFill>
                  <a:schemeClr val="tx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ประธานเอกพจน์</a:t>
            </a:r>
          </a:p>
        </p:txBody>
      </p:sp>
    </p:spTree>
    <p:extLst>
      <p:ext uri="{BB962C8B-B14F-4D97-AF65-F5344CB8AC3E}">
        <p14:creationId xmlns:p14="http://schemas.microsoft.com/office/powerpoint/2010/main" val="10592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23361F7-28F9-441A-9949-937E3E757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64325" y="654412"/>
            <a:ext cx="114408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วิธีการสร้างประโยค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Present Simple Tense</a:t>
            </a:r>
            <a:endParaRPr lang="th-TH" sz="4000" dirty="0">
              <a:solidFill>
                <a:prstClr val="black"/>
              </a:solidFill>
              <a:effectLst>
                <a:glow rad="101600">
                  <a:srgbClr val="FFFF00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/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77C12422-5B30-4849-B5B6-12F1649B6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45502"/>
              </p:ext>
            </p:extLst>
          </p:nvPr>
        </p:nvGraphicFramePr>
        <p:xfrm>
          <a:off x="485502" y="1641131"/>
          <a:ext cx="10421982" cy="3151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463">
                  <a:extLst>
                    <a:ext uri="{9D8B030D-6E8A-4147-A177-3AD203B41FA5}">
                      <a16:colId xmlns:a16="http://schemas.microsoft.com/office/drawing/2014/main" val="349214113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18552767"/>
                    </a:ext>
                  </a:extLst>
                </a:gridCol>
                <a:gridCol w="1436915">
                  <a:extLst>
                    <a:ext uri="{9D8B030D-6E8A-4147-A177-3AD203B41FA5}">
                      <a16:colId xmlns:a16="http://schemas.microsoft.com/office/drawing/2014/main" val="3721213162"/>
                    </a:ext>
                  </a:extLst>
                </a:gridCol>
                <a:gridCol w="2664822">
                  <a:extLst>
                    <a:ext uri="{9D8B030D-6E8A-4147-A177-3AD203B41FA5}">
                      <a16:colId xmlns:a16="http://schemas.microsoft.com/office/drawing/2014/main" val="164548523"/>
                    </a:ext>
                  </a:extLst>
                </a:gridCol>
                <a:gridCol w="1985553">
                  <a:extLst>
                    <a:ext uri="{9D8B030D-6E8A-4147-A177-3AD203B41FA5}">
                      <a16:colId xmlns:a16="http://schemas.microsoft.com/office/drawing/2014/main" val="1959607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600" b="1" i="0" u="none" dirty="0">
                          <a:solidFill>
                            <a:schemeClr val="bg1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โครงสร้าง</a:t>
                      </a:r>
                      <a:endParaRPr lang="en-US" sz="2400" i="0" u="none" dirty="0">
                        <a:solidFill>
                          <a:schemeClr val="bg1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Who/What/Where/When/Why/How </a:t>
                      </a:r>
                      <a:endParaRPr lang="th-TH" sz="3600" b="1" dirty="0">
                        <a:solidFill>
                          <a:schemeClr val="bg1"/>
                        </a:solidFill>
                        <a:effectLst/>
                        <a:latin typeface="Itim" panose="00000500000000000000" pitchFamily="2" charset="-34"/>
                        <a:ea typeface="Times New Roman" panose="02020603050405020304" pitchFamily="18" charset="0"/>
                        <a:cs typeface="Itim" panose="00000500000000000000" pitchFamily="2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+ do/does + Subject +Verb1?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62657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ประโยคคำถาม </a:t>
                      </a:r>
                      <a:b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</a:b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Wh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-Question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Why</a:t>
                      </a:r>
                      <a:endParaRPr lang="en-US" sz="24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>
                          <a:solidFill>
                            <a:srgbClr val="FFFF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do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I / you / we / they</a:t>
                      </a:r>
                      <a:endParaRPr lang="en-US" sz="24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eat? </a:t>
                      </a:r>
                      <a:endParaRPr lang="en-US" sz="24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9714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What</a:t>
                      </a:r>
                      <a:endParaRPr lang="en-US" sz="24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does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he / she / it </a:t>
                      </a:r>
                      <a:endParaRPr lang="en-US" sz="24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know</a:t>
                      </a:r>
                      <a:r>
                        <a:rPr lang="th-TH" sz="3600" b="1" dirty="0">
                          <a:solidFill>
                            <a:srgbClr val="000000"/>
                          </a:solidFill>
                          <a:effectLst/>
                          <a:latin typeface="Itim" panose="00000500000000000000" pitchFamily="2" charset="-34"/>
                          <a:ea typeface="Times New Roman" panose="02020603050405020304" pitchFamily="18" charset="0"/>
                          <a:cs typeface="Itim" panose="00000500000000000000" pitchFamily="2" charset="-34"/>
                        </a:rPr>
                        <a:t>?</a:t>
                      </a:r>
                      <a:endParaRPr lang="en-US" sz="24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824674"/>
                  </a:ext>
                </a:extLst>
              </a:tr>
            </a:tbl>
          </a:graphicData>
        </a:graphic>
      </p:graphicFrame>
      <p:sp>
        <p:nvSpPr>
          <p:cNvPr id="6" name="TextBox 19">
            <a:extLst>
              <a:ext uri="{FF2B5EF4-FFF2-40B4-BE49-F238E27FC236}">
                <a16:creationId xmlns:a16="http://schemas.microsoft.com/office/drawing/2014/main" id="{9A7D6990-4BB1-4019-9D22-9841CE132F9E}"/>
              </a:ext>
            </a:extLst>
          </p:cNvPr>
          <p:cNvSpPr txBox="1"/>
          <p:nvPr/>
        </p:nvSpPr>
        <p:spPr>
          <a:xfrm>
            <a:off x="265613" y="5216869"/>
            <a:ext cx="114408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32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***</a:t>
            </a:r>
            <a:r>
              <a:rPr lang="th-TH" sz="32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ในประโยคคำถามกริยา</a:t>
            </a:r>
            <a:r>
              <a:rPr lang="th-TH" sz="3200" dirty="0">
                <a:solidFill>
                  <a:srgbClr val="FF0000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ไม่ต้องเติม </a:t>
            </a:r>
            <a:r>
              <a:rPr lang="en-US" sz="32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-s</a:t>
            </a:r>
            <a:endParaRPr lang="th-TH" sz="3200" dirty="0">
              <a:solidFill>
                <a:prstClr val="black"/>
              </a:solidFill>
              <a:effectLst>
                <a:glow rad="101600">
                  <a:srgbClr val="FFFF00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/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10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03A3451B-0A9B-4891-A988-419947A9A8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8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12966" y="1999886"/>
            <a:ext cx="9366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Itim" panose="00000500000000000000" pitchFamily="2" charset="-34"/>
                <a:cs typeface="Itim" panose="00000500000000000000" pitchFamily="2" charset="-34"/>
              </a:rPr>
              <a:t>Good luck!</a:t>
            </a:r>
            <a:endParaRPr lang="th-TH" sz="6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836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03A3451B-0A9B-4891-A988-419947A9A8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8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12966" y="314778"/>
            <a:ext cx="9366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effectLst>
                  <a:glow rad="101600">
                    <a:srgbClr val="33CCFF">
                      <a:alpha val="40000"/>
                    </a:srgb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</a:t>
            </a:r>
            <a:endParaRPr lang="en-US" sz="3600" dirty="0">
              <a:effectLst>
                <a:glow rad="101600">
                  <a:srgbClr val="33CCFF">
                    <a:alpha val="40000"/>
                  </a:srgbClr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en-US" sz="3600" dirty="0">
                <a:effectLst>
                  <a:glow rad="101600">
                    <a:srgbClr val="33CCFF">
                      <a:alpha val="40000"/>
                    </a:srgb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Present Simple Tense</a:t>
            </a:r>
          </a:p>
          <a:p>
            <a:pPr algn="ctr"/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ใช้กับเหตุการณ์</a:t>
            </a:r>
          </a:p>
        </p:txBody>
      </p:sp>
      <p:sp>
        <p:nvSpPr>
          <p:cNvPr id="2" name="เมฆ 1">
            <a:extLst>
              <a:ext uri="{FF2B5EF4-FFF2-40B4-BE49-F238E27FC236}">
                <a16:creationId xmlns:a16="http://schemas.microsoft.com/office/drawing/2014/main" id="{00869BB2-F13F-40C6-9D32-768EE35EF96D}"/>
              </a:ext>
            </a:extLst>
          </p:cNvPr>
          <p:cNvSpPr/>
          <p:nvPr/>
        </p:nvSpPr>
        <p:spPr>
          <a:xfrm>
            <a:off x="2129247" y="2937880"/>
            <a:ext cx="2508068" cy="2142309"/>
          </a:xfrm>
          <a:prstGeom prst="cloud">
            <a:avLst/>
          </a:prstGeom>
          <a:solidFill>
            <a:srgbClr val="FFFF6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solidFill>
                  <a:schemeClr val="tx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เป็นปัจจุบัน</a:t>
            </a:r>
          </a:p>
        </p:txBody>
      </p:sp>
      <p:sp>
        <p:nvSpPr>
          <p:cNvPr id="5" name="เมฆ 4">
            <a:extLst>
              <a:ext uri="{FF2B5EF4-FFF2-40B4-BE49-F238E27FC236}">
                <a16:creationId xmlns:a16="http://schemas.microsoft.com/office/drawing/2014/main" id="{A22F711E-081A-4799-B7D0-D06797FD3E7B}"/>
              </a:ext>
            </a:extLst>
          </p:cNvPr>
          <p:cNvSpPr/>
          <p:nvPr/>
        </p:nvSpPr>
        <p:spPr>
          <a:xfrm>
            <a:off x="4685215" y="2937880"/>
            <a:ext cx="2508068" cy="2142309"/>
          </a:xfrm>
          <a:prstGeom prst="cloud">
            <a:avLst/>
          </a:prstGeom>
          <a:solidFill>
            <a:srgbClr val="33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solidFill>
                  <a:schemeClr val="tx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เป็นจริง</a:t>
            </a:r>
          </a:p>
        </p:txBody>
      </p:sp>
      <p:sp>
        <p:nvSpPr>
          <p:cNvPr id="6" name="เมฆ 5">
            <a:extLst>
              <a:ext uri="{FF2B5EF4-FFF2-40B4-BE49-F238E27FC236}">
                <a16:creationId xmlns:a16="http://schemas.microsoft.com/office/drawing/2014/main" id="{10542A41-3283-4753-8461-1983021D9E11}"/>
              </a:ext>
            </a:extLst>
          </p:cNvPr>
          <p:cNvSpPr/>
          <p:nvPr/>
        </p:nvSpPr>
        <p:spPr>
          <a:xfrm>
            <a:off x="7188929" y="2755632"/>
            <a:ext cx="2508068" cy="2142309"/>
          </a:xfrm>
          <a:prstGeom prst="cloud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solidFill>
                  <a:schemeClr val="tx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เป็นประจำ</a:t>
            </a:r>
          </a:p>
        </p:txBody>
      </p:sp>
    </p:spTree>
    <p:extLst>
      <p:ext uri="{BB962C8B-B14F-4D97-AF65-F5344CB8AC3E}">
        <p14:creationId xmlns:p14="http://schemas.microsoft.com/office/powerpoint/2010/main" val="14704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03A3451B-0A9B-4891-A988-419947A9A8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8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12966" y="314778"/>
            <a:ext cx="9366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effectLst>
                  <a:glow rad="101600">
                    <a:srgbClr val="33CCFF">
                      <a:alpha val="40000"/>
                    </a:srgb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</a:t>
            </a:r>
            <a:endParaRPr lang="en-US" sz="3600" dirty="0">
              <a:effectLst>
                <a:glow rad="101600">
                  <a:srgbClr val="33CCFF">
                    <a:alpha val="40000"/>
                  </a:srgbClr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en-US" sz="3600" dirty="0">
                <a:effectLst>
                  <a:glow rad="101600">
                    <a:srgbClr val="33CCFF">
                      <a:alpha val="40000"/>
                    </a:srgb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Present Simple Tense</a:t>
            </a:r>
          </a:p>
          <a:p>
            <a:pPr algn="ctr"/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โครงสร้างประโยค</a:t>
            </a:r>
          </a:p>
        </p:txBody>
      </p:sp>
      <p:sp>
        <p:nvSpPr>
          <p:cNvPr id="3" name="คลื่นคู่ 2">
            <a:extLst>
              <a:ext uri="{FF2B5EF4-FFF2-40B4-BE49-F238E27FC236}">
                <a16:creationId xmlns:a16="http://schemas.microsoft.com/office/drawing/2014/main" id="{1909B9B8-F726-4293-88BB-29D7A86D979D}"/>
              </a:ext>
            </a:extLst>
          </p:cNvPr>
          <p:cNvSpPr/>
          <p:nvPr/>
        </p:nvSpPr>
        <p:spPr>
          <a:xfrm>
            <a:off x="2834640" y="2897425"/>
            <a:ext cx="6126480" cy="1843126"/>
          </a:xfrm>
          <a:prstGeom prst="doubleWave">
            <a:avLst/>
          </a:prstGeom>
          <a:solidFill>
            <a:srgbClr val="FFFF00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990099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S+V1+…………</a:t>
            </a:r>
          </a:p>
          <a:p>
            <a:pPr algn="ctr"/>
            <a:r>
              <a:rPr lang="th-TH" sz="4800" dirty="0">
                <a:solidFill>
                  <a:schemeClr val="tx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ประธาน</a:t>
            </a:r>
            <a:r>
              <a:rPr lang="en-US" sz="4800" dirty="0">
                <a:solidFill>
                  <a:schemeClr val="tx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+</a:t>
            </a:r>
            <a:r>
              <a:rPr lang="th-TH" sz="4800" dirty="0">
                <a:solidFill>
                  <a:schemeClr val="tx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กริยาช่องที่ </a:t>
            </a:r>
            <a:r>
              <a:rPr lang="en-US" sz="4800" dirty="0">
                <a:solidFill>
                  <a:schemeClr val="tx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endParaRPr lang="th-TH" sz="4800" dirty="0">
              <a:solidFill>
                <a:schemeClr val="tx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51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03A3451B-0A9B-4891-A988-419947A9A8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8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50424" y="356519"/>
            <a:ext cx="936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effectLst>
                  <a:glow rad="101600">
                    <a:srgbClr val="33CCFF">
                      <a:alpha val="40000"/>
                    </a:srgb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ตัวอย่างการสร้างประโยค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8357788D-EA6B-4783-8818-1DC365F236F6}"/>
              </a:ext>
            </a:extLst>
          </p:cNvPr>
          <p:cNvSpPr txBox="1"/>
          <p:nvPr/>
        </p:nvSpPr>
        <p:spPr>
          <a:xfrm>
            <a:off x="1412966" y="1053836"/>
            <a:ext cx="93660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Tom walks.</a:t>
            </a:r>
          </a:p>
          <a:p>
            <a:r>
              <a:rPr lang="en-US" sz="5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				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         V1</a:t>
            </a:r>
          </a:p>
          <a:p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	</a:t>
            </a:r>
            <a:r>
              <a:rPr lang="th-TH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	(</a:t>
            </a:r>
            <a:r>
              <a: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ทอมเดิน</a:t>
            </a:r>
            <a:r>
              <a:rPr lang="th-TH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)</a:t>
            </a:r>
            <a:endParaRPr lang="en-US" sz="36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	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They go </a:t>
            </a:r>
            <a:r>
              <a:rPr lang="en-US" sz="4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to the canteen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.</a:t>
            </a: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		   </a:t>
            </a:r>
            <a:r>
              <a:rPr lang="en-US" sz="6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     V1      </a:t>
            </a:r>
            <a:r>
              <a:rPr lang="th-TH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ส่วนขยาย</a:t>
            </a:r>
          </a:p>
          <a:p>
            <a:pPr algn="ctr"/>
            <a:r>
              <a:rPr lang="th-TH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(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พวกเขาไปที่โรงอาหาร</a:t>
            </a:r>
            <a:r>
              <a:rPr lang="th-TH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)</a:t>
            </a:r>
            <a:endParaRPr lang="en-US" sz="32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4000" dirty="0">
              <a:solidFill>
                <a:schemeClr val="tx1">
                  <a:lumMod val="95000"/>
                  <a:lumOff val="5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" name="ลูกศร: ลง 1">
            <a:extLst>
              <a:ext uri="{FF2B5EF4-FFF2-40B4-BE49-F238E27FC236}">
                <a16:creationId xmlns:a16="http://schemas.microsoft.com/office/drawing/2014/main" id="{9ADFAD15-5172-41B9-AADB-394FFBB49C80}"/>
              </a:ext>
            </a:extLst>
          </p:cNvPr>
          <p:cNvSpPr/>
          <p:nvPr/>
        </p:nvSpPr>
        <p:spPr>
          <a:xfrm>
            <a:off x="5146766" y="1741764"/>
            <a:ext cx="313509" cy="300446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: ลง 7">
            <a:extLst>
              <a:ext uri="{FF2B5EF4-FFF2-40B4-BE49-F238E27FC236}">
                <a16:creationId xmlns:a16="http://schemas.microsoft.com/office/drawing/2014/main" id="{B99FD1D7-7E0D-46EA-B0A7-086470BC9D3A}"/>
              </a:ext>
            </a:extLst>
          </p:cNvPr>
          <p:cNvSpPr/>
          <p:nvPr/>
        </p:nvSpPr>
        <p:spPr>
          <a:xfrm>
            <a:off x="6433458" y="1683917"/>
            <a:ext cx="313509" cy="300446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V,</a:t>
            </a:r>
            <a:endParaRPr lang="th-TH" dirty="0"/>
          </a:p>
        </p:txBody>
      </p:sp>
      <p:sp>
        <p:nvSpPr>
          <p:cNvPr id="9" name="ลูกศร: ลง 8">
            <a:extLst>
              <a:ext uri="{FF2B5EF4-FFF2-40B4-BE49-F238E27FC236}">
                <a16:creationId xmlns:a16="http://schemas.microsoft.com/office/drawing/2014/main" id="{1AFDDBA0-53AE-488C-BB1E-A39C5A9F34E0}"/>
              </a:ext>
            </a:extLst>
          </p:cNvPr>
          <p:cNvSpPr/>
          <p:nvPr/>
        </p:nvSpPr>
        <p:spPr>
          <a:xfrm>
            <a:off x="3810001" y="3762094"/>
            <a:ext cx="313509" cy="300446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: ลง 9">
            <a:extLst>
              <a:ext uri="{FF2B5EF4-FFF2-40B4-BE49-F238E27FC236}">
                <a16:creationId xmlns:a16="http://schemas.microsoft.com/office/drawing/2014/main" id="{257B4D7C-1BC8-438F-9477-49F26D91A12C}"/>
              </a:ext>
            </a:extLst>
          </p:cNvPr>
          <p:cNvSpPr/>
          <p:nvPr/>
        </p:nvSpPr>
        <p:spPr>
          <a:xfrm>
            <a:off x="4516484" y="3805695"/>
            <a:ext cx="313509" cy="300446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: ลง 10">
            <a:extLst>
              <a:ext uri="{FF2B5EF4-FFF2-40B4-BE49-F238E27FC236}">
                <a16:creationId xmlns:a16="http://schemas.microsoft.com/office/drawing/2014/main" id="{FF9017B2-4464-4CA4-B86E-A92EF60F826E}"/>
              </a:ext>
            </a:extLst>
          </p:cNvPr>
          <p:cNvSpPr/>
          <p:nvPr/>
        </p:nvSpPr>
        <p:spPr>
          <a:xfrm>
            <a:off x="6311537" y="3788219"/>
            <a:ext cx="313509" cy="300446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โป่งความคิด: ก้อนเมฆ 3">
            <a:extLst>
              <a:ext uri="{FF2B5EF4-FFF2-40B4-BE49-F238E27FC236}">
                <a16:creationId xmlns:a16="http://schemas.microsoft.com/office/drawing/2014/main" id="{9A49CFD1-D7E8-4C3B-9D6A-AEFD7608EF3E}"/>
              </a:ext>
            </a:extLst>
          </p:cNvPr>
          <p:cNvSpPr/>
          <p:nvPr/>
        </p:nvSpPr>
        <p:spPr>
          <a:xfrm>
            <a:off x="8258448" y="459935"/>
            <a:ext cx="3509011" cy="1798867"/>
          </a:xfrm>
          <a:prstGeom prst="cloudCallout">
            <a:avLst>
              <a:gd name="adj1" fmla="val 21901"/>
              <a:gd name="adj2" fmla="val 91804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กริยาผันตามประธาน </a:t>
            </a:r>
          </a:p>
          <a:p>
            <a:pPr algn="ctr"/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ประธานพหูพจน์ กริยา</a:t>
            </a:r>
            <a:r>
              <a:rPr lang="th-TH" sz="2000" u="sng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ไม่เติม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</a:p>
          <a:p>
            <a:pPr algn="ctr"/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ประธานเอกพจน์ กริยาเติม </a:t>
            </a:r>
            <a:r>
              <a:rPr lang="en-US" sz="2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-s</a:t>
            </a:r>
            <a:r>
              <a:rPr lang="th-TH" sz="2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หรือ </a:t>
            </a:r>
            <a:r>
              <a:rPr lang="en-US" sz="2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-es</a:t>
            </a:r>
            <a:r>
              <a:rPr lang="th-TH" sz="2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3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03A3451B-0A9B-4891-A988-419947A9A8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8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73285" y="226889"/>
            <a:ext cx="936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effectLst>
                  <a:glow rad="101600">
                    <a:srgbClr val="33CCFF">
                      <a:alpha val="40000"/>
                    </a:srgb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ตัวอย่างการสร้างประโยค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8357788D-EA6B-4783-8818-1DC365F236F6}"/>
              </a:ext>
            </a:extLst>
          </p:cNvPr>
          <p:cNvSpPr txBox="1"/>
          <p:nvPr/>
        </p:nvSpPr>
        <p:spPr>
          <a:xfrm>
            <a:off x="1412966" y="1053836"/>
            <a:ext cx="936606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  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Ann  eat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4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the pineapple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.</a:t>
            </a: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</a:t>
            </a:r>
            <a:r>
              <a:rPr lang="en-US" sz="5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     v</a:t>
            </a:r>
            <a:r>
              <a:rPr lang="en-US" sz="2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                   </a:t>
            </a:r>
            <a:r>
              <a:rPr lang="th-TH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กรรม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        </a:t>
            </a:r>
            <a:endParaRPr lang="th-TH" sz="11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th-TH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(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แอนกินสับปะรด</a:t>
            </a:r>
            <a:r>
              <a:rPr lang="th-TH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)</a:t>
            </a:r>
            <a:endParaRPr lang="en-US" sz="32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A teacher punish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 a student.</a:t>
            </a: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8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</a:t>
            </a:r>
            <a:r>
              <a:rPr lang="en-US" sz="6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           v</a:t>
            </a:r>
            <a:r>
              <a:rPr lang="en-US" sz="28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               </a:t>
            </a:r>
            <a:r>
              <a:rPr lang="th-TH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กรรม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		</a:t>
            </a:r>
            <a:r>
              <a:rPr lang="th-TH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(</a:t>
            </a:r>
            <a:r>
              <a: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ครูลงโทษนักเรียน</a:t>
            </a:r>
            <a:r>
              <a:rPr lang="th-TH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)</a:t>
            </a:r>
            <a:endParaRPr lang="en-US" sz="36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4000" dirty="0">
              <a:solidFill>
                <a:schemeClr val="tx1">
                  <a:lumMod val="95000"/>
                  <a:lumOff val="5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" name="ลูกศร: ลง 1">
            <a:extLst>
              <a:ext uri="{FF2B5EF4-FFF2-40B4-BE49-F238E27FC236}">
                <a16:creationId xmlns:a16="http://schemas.microsoft.com/office/drawing/2014/main" id="{9ADFAD15-5172-41B9-AADB-394FFBB49C80}"/>
              </a:ext>
            </a:extLst>
          </p:cNvPr>
          <p:cNvSpPr/>
          <p:nvPr/>
        </p:nvSpPr>
        <p:spPr>
          <a:xfrm>
            <a:off x="4340680" y="1709584"/>
            <a:ext cx="313509" cy="300446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: ลง 7">
            <a:extLst>
              <a:ext uri="{FF2B5EF4-FFF2-40B4-BE49-F238E27FC236}">
                <a16:creationId xmlns:a16="http://schemas.microsoft.com/office/drawing/2014/main" id="{B99FD1D7-7E0D-46EA-B0A7-086470BC9D3A}"/>
              </a:ext>
            </a:extLst>
          </p:cNvPr>
          <p:cNvSpPr/>
          <p:nvPr/>
        </p:nvSpPr>
        <p:spPr>
          <a:xfrm>
            <a:off x="6433458" y="1775120"/>
            <a:ext cx="313509" cy="300446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V,</a:t>
            </a:r>
            <a:endParaRPr lang="th-TH" dirty="0"/>
          </a:p>
        </p:txBody>
      </p:sp>
      <p:sp>
        <p:nvSpPr>
          <p:cNvPr id="4" name="ลูกโป่งความคิด: ก้อนเมฆ 3">
            <a:extLst>
              <a:ext uri="{FF2B5EF4-FFF2-40B4-BE49-F238E27FC236}">
                <a16:creationId xmlns:a16="http://schemas.microsoft.com/office/drawing/2014/main" id="{9A49CFD1-D7E8-4C3B-9D6A-AEFD7608EF3E}"/>
              </a:ext>
            </a:extLst>
          </p:cNvPr>
          <p:cNvSpPr/>
          <p:nvPr/>
        </p:nvSpPr>
        <p:spPr>
          <a:xfrm>
            <a:off x="8258448" y="459935"/>
            <a:ext cx="3509011" cy="1798867"/>
          </a:xfrm>
          <a:prstGeom prst="cloudCallout">
            <a:avLst>
              <a:gd name="adj1" fmla="val 21901"/>
              <a:gd name="adj2" fmla="val 91804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ประธานเอกพจน์ (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1 </a:t>
            </a: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คน) กริยาเติม </a:t>
            </a:r>
            <a:r>
              <a:rPr lang="en-US" sz="2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-s</a:t>
            </a:r>
            <a:r>
              <a:rPr lang="th-TH" sz="2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หรือ </a:t>
            </a:r>
            <a:r>
              <a:rPr lang="en-US" sz="2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-es</a:t>
            </a:r>
            <a:r>
              <a:rPr lang="th-TH" sz="2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</p:txBody>
      </p:sp>
      <p:sp>
        <p:nvSpPr>
          <p:cNvPr id="12" name="ลูกศร: ลง 11">
            <a:extLst>
              <a:ext uri="{FF2B5EF4-FFF2-40B4-BE49-F238E27FC236}">
                <a16:creationId xmlns:a16="http://schemas.microsoft.com/office/drawing/2014/main" id="{08E9976F-EA13-4AB6-BF00-06BB7EB0FBFF}"/>
              </a:ext>
            </a:extLst>
          </p:cNvPr>
          <p:cNvSpPr/>
          <p:nvPr/>
        </p:nvSpPr>
        <p:spPr>
          <a:xfrm>
            <a:off x="3232239" y="1709584"/>
            <a:ext cx="313509" cy="300446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: ลง 12">
            <a:extLst>
              <a:ext uri="{FF2B5EF4-FFF2-40B4-BE49-F238E27FC236}">
                <a16:creationId xmlns:a16="http://schemas.microsoft.com/office/drawing/2014/main" id="{310D0259-E716-4F10-B0A3-CADCF528BDD9}"/>
              </a:ext>
            </a:extLst>
          </p:cNvPr>
          <p:cNvSpPr/>
          <p:nvPr/>
        </p:nvSpPr>
        <p:spPr>
          <a:xfrm>
            <a:off x="3789588" y="3703847"/>
            <a:ext cx="313509" cy="300446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: ลง 13">
            <a:extLst>
              <a:ext uri="{FF2B5EF4-FFF2-40B4-BE49-F238E27FC236}">
                <a16:creationId xmlns:a16="http://schemas.microsoft.com/office/drawing/2014/main" id="{20C49C2C-5402-46DB-8197-3BFA05D1CA53}"/>
              </a:ext>
            </a:extLst>
          </p:cNvPr>
          <p:cNvSpPr/>
          <p:nvPr/>
        </p:nvSpPr>
        <p:spPr>
          <a:xfrm>
            <a:off x="6072597" y="3703847"/>
            <a:ext cx="313509" cy="300446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: ลง 14">
            <a:extLst>
              <a:ext uri="{FF2B5EF4-FFF2-40B4-BE49-F238E27FC236}">
                <a16:creationId xmlns:a16="http://schemas.microsoft.com/office/drawing/2014/main" id="{F69D5741-BA14-4D22-BD48-751D45DCA048}"/>
              </a:ext>
            </a:extLst>
          </p:cNvPr>
          <p:cNvSpPr/>
          <p:nvPr/>
        </p:nvSpPr>
        <p:spPr>
          <a:xfrm>
            <a:off x="8112306" y="3703847"/>
            <a:ext cx="313509" cy="300446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57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29B3D6D-DF5E-4331-9500-F98E75C69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0" y="693600"/>
            <a:ext cx="101999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หลักการเติม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หรือ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es </a:t>
            </a:r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ที่คำกริยา </a:t>
            </a:r>
          </a:p>
          <a:p>
            <a:pPr lvl="0"/>
            <a:r>
              <a:rPr lang="th-TH" sz="32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คำกริยาที่เขียนลงท้ายด้วย </a:t>
            </a:r>
            <a:r>
              <a:rPr lang="en-US" sz="4000" u="sng" dirty="0" err="1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s,ss,ch,sh,x,z</a:t>
            </a:r>
            <a:r>
              <a:rPr lang="en-US" sz="4000" u="sng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ให้เติม</a:t>
            </a:r>
            <a:r>
              <a:rPr lang="th-TH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และ ต้องอ่านออกเสียง </a:t>
            </a:r>
            <a:r>
              <a:rPr lang="th-TH" sz="4000" dirty="0" err="1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อิซ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หรือ เอซ เพิ่มอีก 1 พยางค์ เช่น </a:t>
            </a:r>
          </a:p>
          <a:p>
            <a:pPr lvl="0"/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kiss – ki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ss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		 wash - wa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sh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watch - wat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ch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		 box - bo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x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buzz – bu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zz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		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40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47AD4FB-9D06-4996-82AA-0A2BE2360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0" y="693600"/>
            <a:ext cx="101999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หลักการเติม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หรือ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es </a:t>
            </a:r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ที่คำกริยา </a:t>
            </a:r>
          </a:p>
          <a:p>
            <a:pPr lvl="0"/>
            <a:r>
              <a:rPr lang="th-TH" sz="32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คำกริยาที่เขียนลงท้ายด้วย </a:t>
            </a:r>
            <a:r>
              <a:rPr lang="en-US" sz="4000" u="sng" dirty="0" err="1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s,ss,ch,sh,x,z</a:t>
            </a:r>
            <a:r>
              <a:rPr lang="en-US" sz="4000" u="sng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ให้เติม</a:t>
            </a:r>
            <a:r>
              <a:rPr lang="th-TH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และ ต้องอ่านออกเสียง </a:t>
            </a:r>
            <a:r>
              <a:rPr lang="th-TH" sz="4000" dirty="0" err="1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อิซ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หรือ เอซ เพิ่มอีก 1 พยางค์ เช่น </a:t>
            </a:r>
          </a:p>
          <a:p>
            <a:pPr lvl="0"/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kiss – ki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ss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		 wash - wa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sh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watch - wat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ch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		 box - bo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x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buzz – bu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zz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36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2. คำกริยาที่เขียนลงท้ายด้วย </a:t>
            </a:r>
            <a:r>
              <a:rPr lang="en-US" sz="36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o  </a:t>
            </a:r>
            <a:r>
              <a:rPr lang="th-TH" sz="36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เติม –</a:t>
            </a:r>
            <a:r>
              <a:rPr lang="en-US" sz="36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  </a:t>
            </a:r>
            <a:r>
              <a:rPr lang="th-TH" sz="36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ได้เลย  ไม่ต้องออกเสียงเพิ่ม เช่น </a:t>
            </a:r>
          </a:p>
          <a:p>
            <a:pPr lvl="0"/>
            <a:r>
              <a:rPr lang="th-TH" sz="36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36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go - go</a:t>
            </a:r>
            <a:r>
              <a:rPr lang="en-US" sz="36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</a:t>
            </a:r>
            <a:r>
              <a:rPr lang="en-US" sz="36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		do - do</a:t>
            </a:r>
            <a:r>
              <a:rPr lang="en-US" sz="36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</a:t>
            </a:r>
            <a:r>
              <a:rPr lang="en-US" sz="36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	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79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2F38BDB-AF2B-40AB-99E4-695B34F51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0" y="693600"/>
            <a:ext cx="101999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หลักการเติม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หรือ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es </a:t>
            </a:r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ที่คำกริยา </a:t>
            </a:r>
          </a:p>
          <a:p>
            <a:pPr lvl="0"/>
            <a:r>
              <a:rPr lang="th-TH" sz="32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3. คำกริยาที่เขียนลงท้ายด้วย 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หน้า 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เป็นพยัญชนะให้เปลี่ยน 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 - </a:t>
            </a:r>
            <a:r>
              <a:rPr lang="en-US" sz="4000" dirty="0" err="1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แล้วเติม 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เช่น </a:t>
            </a:r>
          </a:p>
          <a:p>
            <a:pPr lvl="0"/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cry - cr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 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	 fry - fr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fly -fl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 		 carry - carr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study – stud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 	hurry- hurr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es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**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แต่ถ้า</a:t>
            </a:r>
            <a:r>
              <a:rPr lang="th-TH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หน้า 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 </a:t>
            </a:r>
            <a:r>
              <a:rPr lang="th-TH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เป็นสระ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ให้ เติม 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ได้เลย </a:t>
            </a:r>
          </a:p>
          <a:p>
            <a:pPr lvl="0"/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เช่น 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play - plays  		enjoy - enjoys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30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29B3D6D-DF5E-4331-9500-F98E75C69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4"/>
            <a:ext cx="12192000" cy="68432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0" y="693600"/>
            <a:ext cx="101999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หลักการเติม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หรือ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es </a:t>
            </a:r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ที่คำกริยา </a:t>
            </a:r>
          </a:p>
          <a:p>
            <a:pPr lvl="0"/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4. คำกริยาทั่วไป สามารถเติม 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ได้เลย เช่น </a:t>
            </a:r>
            <a:endParaRPr lang="en-US" sz="4000" dirty="0">
              <a:solidFill>
                <a:prstClr val="black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walk – walk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	 work – work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		listen – listen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		 mend – mend</a:t>
            </a:r>
            <a:r>
              <a:rPr lang="en-US" sz="40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	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477CFE6-FFD6-4942-9629-2817EAF1A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47" y="3674836"/>
            <a:ext cx="2064968" cy="31701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1C8E16E-83A4-4BB6-A833-F8C3510EE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011" y="3674837"/>
            <a:ext cx="2021881" cy="31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963</Words>
  <Application>Microsoft Office PowerPoint</Application>
  <PresentationFormat>แบบจอกว้าง</PresentationFormat>
  <Paragraphs>127</Paragraphs>
  <Slides>19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4" baseType="lpstr">
      <vt:lpstr>Itim</vt:lpstr>
      <vt:lpstr>Calibri</vt:lpstr>
      <vt:lpstr>Arial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your name?</dc:title>
  <dc:creator>Windows User</dc:creator>
  <cp:lastModifiedBy>Advice Pentor</cp:lastModifiedBy>
  <cp:revision>442</cp:revision>
  <dcterms:created xsi:type="dcterms:W3CDTF">2020-05-23T05:22:34Z</dcterms:created>
  <dcterms:modified xsi:type="dcterms:W3CDTF">2021-06-13T01:13:40Z</dcterms:modified>
</cp:coreProperties>
</file>