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310" r:id="rId19"/>
    <p:sldId id="282" r:id="rId20"/>
    <p:sldId id="298" r:id="rId21"/>
    <p:sldId id="299" r:id="rId22"/>
    <p:sldId id="301" r:id="rId23"/>
    <p:sldId id="300" r:id="rId24"/>
    <p:sldId id="302" r:id="rId25"/>
    <p:sldId id="303" r:id="rId26"/>
    <p:sldId id="304" r:id="rId27"/>
    <p:sldId id="306" r:id="rId28"/>
    <p:sldId id="305" r:id="rId29"/>
    <p:sldId id="307" r:id="rId30"/>
    <p:sldId id="309" r:id="rId31"/>
    <p:sldId id="308" r:id="rId32"/>
    <p:sldId id="283" r:id="rId33"/>
  </p:sldIdLst>
  <p:sldSz cx="12192000" cy="6858000"/>
  <p:notesSz cx="6858000" cy="9144000"/>
  <p:embeddedFontLst>
    <p:embeddedFont>
      <p:font typeface="Itim" panose="00000500000000000000" pitchFamily="2" charset="-34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CCFF"/>
    <a:srgbClr val="CCFFFF"/>
    <a:srgbClr val="FF9999"/>
    <a:srgbClr val="CC99FF"/>
    <a:srgbClr val="FFFF66"/>
    <a:srgbClr val="FF99FF"/>
    <a:srgbClr val="CCFF99"/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B433-FDA0-46F7-B670-6CEBB8846E2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976157"/>
            <a:ext cx="930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glow rad="101600">
                    <a:srgbClr val="CCFF66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Continuous Tense </a:t>
            </a:r>
            <a:endParaRPr lang="th-TH" sz="5400" dirty="0">
              <a:effectLst>
                <a:glow rad="101600">
                  <a:srgbClr val="CCFF66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B28B71B-A4F7-4FD3-936D-D5EEDC933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28" y="1878146"/>
            <a:ext cx="4588449" cy="458844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CDAB3BA7-83BA-4004-90F1-47E8EAF60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77" y="2011679"/>
            <a:ext cx="4679201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693934"/>
            <a:ext cx="9308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5. กริยามีสองพยางค์ พยางค์หลังมีสระตัวเดียว และพยัญชนะสะกดตัวเดียว ให้เติม ตัวสะกดอีก 1     ตัว แล้วเติม </a:t>
            </a:r>
            <a:r>
              <a:rPr lang="en-US" sz="28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เช่น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begin --&gt; beginning, occur --&gt; occurring, refer--&gt; referring 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	***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หมายเหตุ: คำลงท้ายด้วย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l 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จะเพิ่ม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l 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อีกตัวหนึ่ง หรือไม่เพิ่มก็ได้ (แบบอเมริกันไม่เพิ่ม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l)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อเมริกัน: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travel --&gt; traveling, quarrel --&gt; quarreling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อังกฤษ :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travel --&gt; travelling, quarrel --&gt; quarrelling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505D7CA-932B-4747-9120-8D5CE36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89" y="3885963"/>
            <a:ext cx="2642658" cy="2575114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31FBA5CD-EE38-4BD8-9BF5-611D7D065684}"/>
              </a:ext>
            </a:extLst>
          </p:cNvPr>
          <p:cNvSpPr txBox="1"/>
          <p:nvPr/>
        </p:nvSpPr>
        <p:spPr>
          <a:xfrm>
            <a:off x="6762045" y="4762445"/>
            <a:ext cx="419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begin -begin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endParaRPr lang="en-US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B355B87D-B47E-46F8-A5E0-0874EDA58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984" y="3804356"/>
            <a:ext cx="2327682" cy="24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772957"/>
            <a:ext cx="93086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Present Continuous Tense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1.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 ใช้กับเหตุการณ์หรือการกระทำที่ กำลังดำเนินอยู่ในขณะที่พูด ต่อเนื่องไป</a:t>
            </a:r>
            <a:r>
              <a:rPr lang="th-TH" sz="2800" dirty="0" err="1">
                <a:latin typeface="Itim" panose="00000500000000000000" pitchFamily="2" charset="-34"/>
                <a:cs typeface="Itim" panose="00000500000000000000" pitchFamily="2" charset="-34"/>
              </a:rPr>
              <a:t>เรื่อยๆ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และจบในอนาคต โดยอาจจะใช้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Adverbs of Time (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คำกริยาวิเศษณ์บอกเวลา) บางคำ เช่น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now, at the moment, right now, at present, these days 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เป็นต้น เข้ามาช่วยในประโยคด้วย เช่น </a:t>
            </a:r>
          </a:p>
          <a:p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          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28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going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to the supermarket at the moment.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               (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หล่อนกำลังไปซุปเปอร์</a:t>
            </a:r>
            <a:r>
              <a:rPr lang="th-TH" sz="2800" dirty="0" err="1">
                <a:latin typeface="Itim" panose="00000500000000000000" pitchFamily="2" charset="-34"/>
                <a:cs typeface="Itim" panose="00000500000000000000" pitchFamily="2" charset="-34"/>
              </a:rPr>
              <a:t>มาร์เกต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อยู่ตอนนี้)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776E782-8FAE-4DB8-BA89-536BE45EC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8489244" y="3785795"/>
            <a:ext cx="2676524" cy="25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351358" y="535890"/>
            <a:ext cx="93086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2.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ใช้เพื่อพูดถึงเหตุการณ์หรือการกระทำที่ กำลังจะเกิดขึ้นในอนาคตอันใกล้ เช่น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am meeting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my boss this evening.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             (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ฉันจะพบกับเจ้านายเย็นนี้)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B9922DB-AB04-487D-BC8F-A91212EED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63" y="3084689"/>
            <a:ext cx="59626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558469"/>
            <a:ext cx="93086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3.ใช้แสดงเหตุการณ์หรือการกระทำที่ ผู้พูดมั่นใจว่าจะเกิดขึ้นในอนาคตอย่างแน่นอน เช่น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He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going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to China tonight.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    (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เขาจะเดินทางไปยังประเทศจีนคืนนี้)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4666A452-8F71-46DF-9FC9-A89FEDED0F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12893" r="10681"/>
          <a:stretch/>
        </p:blipFill>
        <p:spPr>
          <a:xfrm>
            <a:off x="3928533" y="3143025"/>
            <a:ext cx="4334934" cy="32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772956"/>
            <a:ext cx="93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Continuous Tense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31B4300C-F399-4534-9C5E-8A1ADE89A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00625"/>
              </p:ext>
            </p:extLst>
          </p:nvPr>
        </p:nvGraphicFramePr>
        <p:xfrm>
          <a:off x="1010354" y="1793584"/>
          <a:ext cx="10391423" cy="32105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47265">
                  <a:extLst>
                    <a:ext uri="{9D8B030D-6E8A-4147-A177-3AD203B41FA5}">
                      <a16:colId xmlns:a16="http://schemas.microsoft.com/office/drawing/2014/main" xmlns="" val="1422105638"/>
                    </a:ext>
                  </a:extLst>
                </a:gridCol>
                <a:gridCol w="2047265">
                  <a:extLst>
                    <a:ext uri="{9D8B030D-6E8A-4147-A177-3AD203B41FA5}">
                      <a16:colId xmlns:a16="http://schemas.microsoft.com/office/drawing/2014/main" xmlns="" val="120903029"/>
                    </a:ext>
                  </a:extLst>
                </a:gridCol>
                <a:gridCol w="1612997">
                  <a:extLst>
                    <a:ext uri="{9D8B030D-6E8A-4147-A177-3AD203B41FA5}">
                      <a16:colId xmlns:a16="http://schemas.microsoft.com/office/drawing/2014/main" xmlns="" val="1914600140"/>
                    </a:ext>
                  </a:extLst>
                </a:gridCol>
                <a:gridCol w="2341948">
                  <a:extLst>
                    <a:ext uri="{9D8B030D-6E8A-4147-A177-3AD203B41FA5}">
                      <a16:colId xmlns:a16="http://schemas.microsoft.com/office/drawing/2014/main" xmlns="" val="4079689529"/>
                    </a:ext>
                  </a:extLst>
                </a:gridCol>
                <a:gridCol w="2341948">
                  <a:extLst>
                    <a:ext uri="{9D8B030D-6E8A-4147-A177-3AD203B41FA5}">
                      <a16:colId xmlns:a16="http://schemas.microsoft.com/office/drawing/2014/main" xmlns="" val="2168363283"/>
                    </a:ext>
                  </a:extLst>
                </a:gridCol>
              </a:tblGrid>
              <a:tr h="384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Subject + is/am/are + V.-</a:t>
                      </a:r>
                      <a:r>
                        <a:rPr lang="en-US" sz="3200" dirty="0" err="1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ing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785385"/>
                  </a:ext>
                </a:extLst>
              </a:tr>
              <a:tr h="38465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ประโยคบอกเล่า 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am 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to her.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16259726"/>
                  </a:ext>
                </a:extLst>
              </a:tr>
              <a:tr h="79775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You / We / They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are 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reading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magazines.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27998237"/>
                  </a:ext>
                </a:extLst>
              </a:tr>
              <a:tr h="3846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is 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sleeping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on the couch. 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5148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17B92E84-783E-4793-8312-1EE51E2EB43E}"/>
              </a:ext>
            </a:extLst>
          </p:cNvPr>
          <p:cNvSpPr txBox="1"/>
          <p:nvPr/>
        </p:nvSpPr>
        <p:spPr>
          <a:xfrm>
            <a:off x="1441670" y="772956"/>
            <a:ext cx="93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Continuous Tense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240B1E70-B745-4593-8B43-CD40F048C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6610"/>
              </p:ext>
            </p:extLst>
          </p:nvPr>
        </p:nvGraphicFramePr>
        <p:xfrm>
          <a:off x="1196622" y="1823720"/>
          <a:ext cx="10013244" cy="32105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3499">
                  <a:extLst>
                    <a:ext uri="{9D8B030D-6E8A-4147-A177-3AD203B41FA5}">
                      <a16:colId xmlns:a16="http://schemas.microsoft.com/office/drawing/2014/main" xmlns="" val="410573036"/>
                    </a:ext>
                  </a:extLst>
                </a:gridCol>
                <a:gridCol w="1823499">
                  <a:extLst>
                    <a:ext uri="{9D8B030D-6E8A-4147-A177-3AD203B41FA5}">
                      <a16:colId xmlns:a16="http://schemas.microsoft.com/office/drawing/2014/main" xmlns="" val="2750961509"/>
                    </a:ext>
                  </a:extLst>
                </a:gridCol>
                <a:gridCol w="778247">
                  <a:extLst>
                    <a:ext uri="{9D8B030D-6E8A-4147-A177-3AD203B41FA5}">
                      <a16:colId xmlns:a16="http://schemas.microsoft.com/office/drawing/2014/main" xmlns="" val="764343691"/>
                    </a:ext>
                  </a:extLst>
                </a:gridCol>
                <a:gridCol w="1275644">
                  <a:extLst>
                    <a:ext uri="{9D8B030D-6E8A-4147-A177-3AD203B41FA5}">
                      <a16:colId xmlns:a16="http://schemas.microsoft.com/office/drawing/2014/main" xmlns="" val="24294616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961239065"/>
                    </a:ext>
                  </a:extLst>
                </a:gridCol>
                <a:gridCol w="2483555">
                  <a:extLst>
                    <a:ext uri="{9D8B030D-6E8A-4147-A177-3AD203B41FA5}">
                      <a16:colId xmlns:a16="http://schemas.microsoft.com/office/drawing/2014/main" xmlns="" val="345834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Subject + is/am/are + not + V.-ing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8174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ประโยคปฏิเสธ 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am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not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to her.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381300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You / We / They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are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not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reading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magazines.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418327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is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not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sleeping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on the couch.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76871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2F4A5002-96AF-49B1-909C-DAA9C0FF6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83899"/>
              </p:ext>
            </p:extLst>
          </p:nvPr>
        </p:nvGraphicFramePr>
        <p:xfrm>
          <a:off x="1089376" y="2040863"/>
          <a:ext cx="9787467" cy="26497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85455">
                  <a:extLst>
                    <a:ext uri="{9D8B030D-6E8A-4147-A177-3AD203B41FA5}">
                      <a16:colId xmlns:a16="http://schemas.microsoft.com/office/drawing/2014/main" xmlns="" val="2253211007"/>
                    </a:ext>
                  </a:extLst>
                </a:gridCol>
                <a:gridCol w="1356902">
                  <a:extLst>
                    <a:ext uri="{9D8B030D-6E8A-4147-A177-3AD203B41FA5}">
                      <a16:colId xmlns:a16="http://schemas.microsoft.com/office/drawing/2014/main" xmlns="" val="2345047050"/>
                    </a:ext>
                  </a:extLst>
                </a:gridCol>
                <a:gridCol w="2325511">
                  <a:extLst>
                    <a:ext uri="{9D8B030D-6E8A-4147-A177-3AD203B41FA5}">
                      <a16:colId xmlns:a16="http://schemas.microsoft.com/office/drawing/2014/main" xmlns="" val="3809590270"/>
                    </a:ext>
                  </a:extLst>
                </a:gridCol>
                <a:gridCol w="1682045">
                  <a:extLst>
                    <a:ext uri="{9D8B030D-6E8A-4147-A177-3AD203B41FA5}">
                      <a16:colId xmlns:a16="http://schemas.microsoft.com/office/drawing/2014/main" xmlns="" val="4294717771"/>
                    </a:ext>
                  </a:extLst>
                </a:gridCol>
                <a:gridCol w="2737554">
                  <a:extLst>
                    <a:ext uri="{9D8B030D-6E8A-4147-A177-3AD203B41FA5}">
                      <a16:colId xmlns:a16="http://schemas.microsoft.com/office/drawing/2014/main" xmlns="" val="33034597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Is/Am/Are + Subject + V.-ing?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3238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ประโยคคำถาม 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Am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to her?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93076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Are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you / we / they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reading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magazines?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720517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Is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sleeping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on the couch?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38658301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97B78950-7F70-47E3-BA75-9CA32FF9F283}"/>
              </a:ext>
            </a:extLst>
          </p:cNvPr>
          <p:cNvSpPr txBox="1"/>
          <p:nvPr/>
        </p:nvSpPr>
        <p:spPr>
          <a:xfrm>
            <a:off x="1568184" y="953578"/>
            <a:ext cx="93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Continuous Tense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6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E55705AB-A01A-4BF0-A579-CACFB1C79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0825"/>
              </p:ext>
            </p:extLst>
          </p:nvPr>
        </p:nvGraphicFramePr>
        <p:xfrm>
          <a:off x="999065" y="2165041"/>
          <a:ext cx="10193868" cy="294882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29317">
                  <a:extLst>
                    <a:ext uri="{9D8B030D-6E8A-4147-A177-3AD203B41FA5}">
                      <a16:colId xmlns:a16="http://schemas.microsoft.com/office/drawing/2014/main" xmlns="" val="2122571813"/>
                    </a:ext>
                  </a:extLst>
                </a:gridCol>
                <a:gridCol w="1461221">
                  <a:extLst>
                    <a:ext uri="{9D8B030D-6E8A-4147-A177-3AD203B41FA5}">
                      <a16:colId xmlns:a16="http://schemas.microsoft.com/office/drawing/2014/main" xmlns="" val="239316422"/>
                    </a:ext>
                  </a:extLst>
                </a:gridCol>
                <a:gridCol w="1188870">
                  <a:extLst>
                    <a:ext uri="{9D8B030D-6E8A-4147-A177-3AD203B41FA5}">
                      <a16:colId xmlns:a16="http://schemas.microsoft.com/office/drawing/2014/main" xmlns="" val="1066144648"/>
                    </a:ext>
                  </a:extLst>
                </a:gridCol>
                <a:gridCol w="3235654">
                  <a:extLst>
                    <a:ext uri="{9D8B030D-6E8A-4147-A177-3AD203B41FA5}">
                      <a16:colId xmlns:a16="http://schemas.microsoft.com/office/drawing/2014/main" xmlns="" val="4149708333"/>
                    </a:ext>
                  </a:extLst>
                </a:gridCol>
                <a:gridCol w="2578806">
                  <a:extLst>
                    <a:ext uri="{9D8B030D-6E8A-4147-A177-3AD203B41FA5}">
                      <a16:colId xmlns:a16="http://schemas.microsoft.com/office/drawing/2014/main" xmlns="" val="3143904063"/>
                    </a:ext>
                  </a:extLst>
                </a:gridCol>
              </a:tblGrid>
              <a:tr h="1171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Who/What/Where/When/Why/How + is/am/are + Subject + V.-</a:t>
                      </a:r>
                      <a:r>
                        <a:rPr lang="en-US" sz="3200" dirty="0" err="1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ing</a:t>
                      </a: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?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216990"/>
                  </a:ext>
                </a:extLst>
              </a:tr>
              <a:tr h="564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ประโยคคำถาม </a:t>
                      </a: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/>
                      </a:r>
                      <a:b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Wh-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Who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am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talking to?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23842129"/>
                  </a:ext>
                </a:extLst>
              </a:tr>
              <a:tr h="56471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What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are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you / we / they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reading?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85824492"/>
                  </a:ext>
                </a:extLst>
              </a:tr>
              <a:tr h="6482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Where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is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 </a:t>
                      </a:r>
                      <a:endParaRPr lang="en-US" sz="32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sleeping?</a:t>
                      </a:r>
                      <a:endParaRPr lang="en-US" sz="32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47258961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0DB8759A-F376-45D2-9A22-B8BD1851DE10}"/>
              </a:ext>
            </a:extLst>
          </p:cNvPr>
          <p:cNvSpPr txBox="1"/>
          <p:nvPr/>
        </p:nvSpPr>
        <p:spPr>
          <a:xfrm>
            <a:off x="1441669" y="942289"/>
            <a:ext cx="93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Continuous Tense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8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628233"/>
            <a:ext cx="93086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การ</a:t>
            </a:r>
            <a:r>
              <a:rPr lang="th-TH" sz="4400">
                <a:latin typeface="Itim" panose="00000500000000000000" pitchFamily="2" charset="-34"/>
                <a:cs typeface="Itim" panose="00000500000000000000" pitchFamily="2" charset="-34"/>
              </a:rPr>
              <a:t>แต่ง</a:t>
            </a:r>
            <a:r>
              <a:rPr lang="th-TH" sz="4400" smtClean="0">
                <a:latin typeface="Itim" panose="00000500000000000000" pitchFamily="2" charset="-34"/>
                <a:cs typeface="Itim" panose="00000500000000000000" pitchFamily="2" charset="-34"/>
              </a:rPr>
              <a:t>ประโยค</a:t>
            </a:r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Present Continuous Tense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  <a:p>
            <a:pPr algn="ctr"/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B395438-27C4-4A34-8F2F-2C9243B6C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 b="12194"/>
          <a:stretch/>
        </p:blipFill>
        <p:spPr>
          <a:xfrm>
            <a:off x="2301093" y="2585155"/>
            <a:ext cx="7870196" cy="3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9940FA-F5F9-4060-B5A1-2BE51E8B2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3" y="2103429"/>
            <a:ext cx="4354698" cy="3130374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CC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508978" y="2529843"/>
            <a:ext cx="61091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read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They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are reading 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books.</a:t>
            </a:r>
          </a:p>
          <a:p>
            <a:pPr algn="ctr"/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พวกเขากำลังอ่านหนังสือ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68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2230967" y="817213"/>
            <a:ext cx="7612019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โครงสร้าง :   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S    +  is, am,  are  +  V </a:t>
            </a:r>
            <a:r>
              <a:rPr lang="en-US" sz="36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" name="เมฆ 1">
            <a:extLst>
              <a:ext uri="{FF2B5EF4-FFF2-40B4-BE49-F238E27FC236}">
                <a16:creationId xmlns:a16="http://schemas.microsoft.com/office/drawing/2014/main" xmlns="" id="{5C1E6BB7-6B88-4170-AAC3-625BA895A830}"/>
              </a:ext>
            </a:extLst>
          </p:cNvPr>
          <p:cNvSpPr/>
          <p:nvPr/>
        </p:nvSpPr>
        <p:spPr>
          <a:xfrm>
            <a:off x="1315153" y="4842933"/>
            <a:ext cx="2497668" cy="1605636"/>
          </a:xfrm>
          <a:prstGeom prst="cloud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เมฆ 5">
            <a:extLst>
              <a:ext uri="{FF2B5EF4-FFF2-40B4-BE49-F238E27FC236}">
                <a16:creationId xmlns:a16="http://schemas.microsoft.com/office/drawing/2014/main" xmlns="" id="{B039AFB0-945E-4A79-8ECA-69CC3ED2DEF9}"/>
              </a:ext>
            </a:extLst>
          </p:cNvPr>
          <p:cNvSpPr/>
          <p:nvPr/>
        </p:nvSpPr>
        <p:spPr>
          <a:xfrm>
            <a:off x="4081989" y="4842933"/>
            <a:ext cx="2497668" cy="1542448"/>
          </a:xfrm>
          <a:prstGeom prst="cloud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1F8E5F1-75FC-4D0A-8F37-DE473E0B42D0}"/>
              </a:ext>
            </a:extLst>
          </p:cNvPr>
          <p:cNvSpPr txBox="1"/>
          <p:nvPr/>
        </p:nvSpPr>
        <p:spPr>
          <a:xfrm>
            <a:off x="4365622" y="5175958"/>
            <a:ext cx="193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ต่อเนื่อง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21A7B1A-E559-406E-8641-831AAC674EF5}"/>
              </a:ext>
            </a:extLst>
          </p:cNvPr>
          <p:cNvSpPr txBox="1"/>
          <p:nvPr/>
        </p:nvSpPr>
        <p:spPr>
          <a:xfrm>
            <a:off x="1367361" y="5180110"/>
            <a:ext cx="249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กำลังกระทำ</a:t>
            </a:r>
          </a:p>
        </p:txBody>
      </p:sp>
      <p:sp>
        <p:nvSpPr>
          <p:cNvPr id="3" name="แผนผังลําดับงาน: กระบวนการสำรอง 2">
            <a:extLst>
              <a:ext uri="{FF2B5EF4-FFF2-40B4-BE49-F238E27FC236}">
                <a16:creationId xmlns:a16="http://schemas.microsoft.com/office/drawing/2014/main" xmlns="" id="{931C6A42-F7C7-45BE-9C6C-1D486BD4EF9E}"/>
              </a:ext>
            </a:extLst>
          </p:cNvPr>
          <p:cNvSpPr/>
          <p:nvPr/>
        </p:nvSpPr>
        <p:spPr>
          <a:xfrm>
            <a:off x="1120422" y="1614311"/>
            <a:ext cx="4174067" cy="2882679"/>
          </a:xfrm>
          <a:prstGeom prst="flowChartAlternateProcess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C77634D0-5760-4D81-8791-733BBFD48F87}"/>
              </a:ext>
            </a:extLst>
          </p:cNvPr>
          <p:cNvSpPr txBox="1"/>
          <p:nvPr/>
        </p:nvSpPr>
        <p:spPr>
          <a:xfrm>
            <a:off x="1480254" y="1636528"/>
            <a:ext cx="36491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Verb to be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is  = 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ประธานเอกพจน์</a:t>
            </a:r>
          </a:p>
          <a:p>
            <a:r>
              <a:rPr lang="en-US" sz="2800" dirty="0" err="1">
                <a:latin typeface="Itim" panose="00000500000000000000" pitchFamily="2" charset="-34"/>
                <a:cs typeface="Itim" panose="00000500000000000000" pitchFamily="2" charset="-34"/>
              </a:rPr>
              <a:t>He,She,It,John</a:t>
            </a:r>
            <a:endParaRPr lang="th-TH" sz="28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am = 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ใช้กับ 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are =</a:t>
            </a: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ประธานพหูพจน์</a:t>
            </a:r>
          </a:p>
          <a:p>
            <a:r>
              <a:rPr lang="en-US" sz="2800" dirty="0" err="1">
                <a:latin typeface="Itim" panose="00000500000000000000" pitchFamily="2" charset="-34"/>
                <a:cs typeface="Itim" panose="00000500000000000000" pitchFamily="2" charset="-34"/>
              </a:rPr>
              <a:t>You,We,They,Students</a:t>
            </a:r>
            <a:endParaRPr lang="th-TH" sz="28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28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2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33D807D-0CF2-4850-AAFE-65DDBB1CA34B}"/>
              </a:ext>
            </a:extLst>
          </p:cNvPr>
          <p:cNvSpPr txBox="1"/>
          <p:nvPr/>
        </p:nvSpPr>
        <p:spPr>
          <a:xfrm>
            <a:off x="6649045" y="1824719"/>
            <a:ext cx="515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กริยาช่องที่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1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นำมาเติม 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–</a:t>
            </a:r>
            <a:r>
              <a:rPr lang="en-US" sz="36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แปลว่า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“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กำลังทำ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”</a:t>
            </a:r>
            <a:endParaRPr lang="th-TH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0CC2FCCA-CB01-42DA-998C-4F0DCE10DC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3207" r="8722" b="10154"/>
          <a:stretch/>
        </p:blipFill>
        <p:spPr>
          <a:xfrm>
            <a:off x="6830485" y="3053318"/>
            <a:ext cx="4174067" cy="2555632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AA4D284F-4871-4C7E-B47A-BDC8C4FD085A}"/>
              </a:ext>
            </a:extLst>
          </p:cNvPr>
          <p:cNvSpPr txBox="1"/>
          <p:nvPr/>
        </p:nvSpPr>
        <p:spPr>
          <a:xfrm>
            <a:off x="8420628" y="5607295"/>
            <a:ext cx="193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play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endParaRPr lang="th-TH" sz="40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90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659468" y="716512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301064" y="2487248"/>
            <a:ext cx="66830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listen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Emma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listening to music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pPr algn="ctr"/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เอม</a:t>
            </a:r>
            <a:r>
              <a:rPr lang="th-TH" sz="4400" dirty="0" err="1">
                <a:latin typeface="Itim" panose="00000500000000000000" pitchFamily="2" charset="-34"/>
                <a:cs typeface="Itim" panose="00000500000000000000" pitchFamily="2" charset="-34"/>
              </a:rPr>
              <a:t>ม่า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กำลังฟังเพลง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26023FF4-2C0E-4BB0-AA0F-5E56104C6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 b="7428"/>
          <a:stretch/>
        </p:blipFill>
        <p:spPr>
          <a:xfrm>
            <a:off x="719551" y="2066996"/>
            <a:ext cx="4215552" cy="36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CCFF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508978" y="2529843"/>
            <a:ext cx="61091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writ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am  writing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an essay. </a:t>
            </a:r>
          </a:p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ฉันกำลังเขียนรายงาน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A751E93C-7F63-4947-9F55-96382A9C4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" y="1997916"/>
            <a:ext cx="4290308" cy="34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FF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508978" y="2529843"/>
            <a:ext cx="61091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eat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Suda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eating  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a  loaf of bread</a:t>
            </a:r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สุดากำลังกินขนมปัง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1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ก้อน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CAD39E4C-A3FE-460D-9547-68250058E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2647" r="10054" b="6513"/>
          <a:stretch/>
        </p:blipFill>
        <p:spPr>
          <a:xfrm>
            <a:off x="948267" y="1712977"/>
            <a:ext cx="3873947" cy="42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508978" y="2529843"/>
            <a:ext cx="61091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run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ning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Jo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is  running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โจกำลังวิ่งอยู่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FA56EC2B-35D6-4779-BADC-DDA13CCC9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6859" r="15874" b="6571"/>
          <a:stretch/>
        </p:blipFill>
        <p:spPr>
          <a:xfrm>
            <a:off x="1350571" y="1788956"/>
            <a:ext cx="3234575" cy="41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CC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354053" y="2469685"/>
            <a:ext cx="66370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drink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drinking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a glass of milk.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หล่อนกำลังดื่มนม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1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แก้ว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1256A4B9-C5B1-42D6-8AA6-085D3E652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7828" r="17533" b="6075"/>
          <a:stretch/>
        </p:blipFill>
        <p:spPr>
          <a:xfrm>
            <a:off x="1162594" y="1800266"/>
            <a:ext cx="3349248" cy="43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2196154" y="4036109"/>
            <a:ext cx="8085221" cy="2277548"/>
          </a:xfrm>
          <a:prstGeom prst="roundRect">
            <a:avLst/>
          </a:prstGeom>
          <a:solidFill>
            <a:srgbClr val="CC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2676430" y="3959166"/>
            <a:ext cx="73194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cutt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They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are cutting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the papers.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พวกเขากำลังตัดกระดาษ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8A766A98-089D-4F3F-9728-F8679972C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66508" r="13023" b="1"/>
          <a:stretch/>
        </p:blipFill>
        <p:spPr>
          <a:xfrm>
            <a:off x="3578293" y="1422879"/>
            <a:ext cx="5320944" cy="26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354053" y="2469685"/>
            <a:ext cx="60879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jump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jumping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on the bed.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 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หล่อนกำลังกระโดดอยู่บนเตียง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25A575B6-92F3-41AC-9341-CD6D09BC9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 b="8266"/>
          <a:stretch/>
        </p:blipFill>
        <p:spPr>
          <a:xfrm>
            <a:off x="629575" y="1526138"/>
            <a:ext cx="4431930" cy="4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000757" y="1898623"/>
            <a:ext cx="6617368" cy="3680178"/>
          </a:xfrm>
          <a:prstGeom prst="round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176850" y="2457654"/>
            <a:ext cx="66173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talk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Jane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talking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with her friend.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เจนกำลังพูดคุยกับเพื่อนของหล่อน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837F5ABC-0DE9-456C-845D-C1CF0A212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6637" r="6198" b="7526"/>
          <a:stretch/>
        </p:blipFill>
        <p:spPr>
          <a:xfrm>
            <a:off x="573875" y="2225842"/>
            <a:ext cx="4409053" cy="33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1898623"/>
            <a:ext cx="6459104" cy="3680178"/>
          </a:xfrm>
          <a:prstGeom prst="roundRect">
            <a:avLst/>
          </a:prstGeom>
          <a:solidFill>
            <a:srgbClr val="CCFF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354053" y="2469685"/>
            <a:ext cx="60879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wash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Linda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wash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the apple.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 </a:t>
            </a:r>
          </a:p>
          <a:p>
            <a:pPr algn="ctr"/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ลินดากำลังล้าง</a:t>
            </a:r>
            <a:r>
              <a:rPr lang="th-TH" sz="4400" dirty="0" err="1">
                <a:latin typeface="Itim" panose="00000500000000000000" pitchFamily="2" charset="-34"/>
                <a:cs typeface="Itim" panose="00000500000000000000" pitchFamily="2" charset="-34"/>
              </a:rPr>
              <a:t>แอ๊ปเปิ้ล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C05BEFF4-FD04-42AB-B2A4-62F3AFD4D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10676" r="17723" b="5417"/>
          <a:stretch/>
        </p:blipFill>
        <p:spPr>
          <a:xfrm>
            <a:off x="1117601" y="2068780"/>
            <a:ext cx="3567288" cy="36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2113111"/>
            <a:ext cx="6459104" cy="3680178"/>
          </a:xfrm>
          <a:prstGeom prst="roundRect">
            <a:avLst/>
          </a:prstGeom>
          <a:solidFill>
            <a:srgbClr val="CC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344583" y="2277774"/>
            <a:ext cx="60879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play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Tom and Jerry 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are playing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football.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 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ทอมและเจอร์รี่กำลังเล่นฟุตบอล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1BC11D8B-0080-4812-8202-53D5976A9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2" y="2553043"/>
            <a:ext cx="4674659" cy="28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929679" y="942291"/>
            <a:ext cx="1033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กริยาช่องที่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1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นำมาเติม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–</a:t>
            </a:r>
            <a:r>
              <a:rPr lang="en-US" sz="44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แปลว่า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“</a:t>
            </a:r>
            <a:r>
              <a:rPr lang="th-TH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กำลังทำ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”</a:t>
            </a:r>
            <a:endParaRPr lang="th-TH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5A815355-8CEE-485C-8402-2E222650D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64" y="2078272"/>
            <a:ext cx="4060160" cy="3294827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40A2B50E-F4BB-43C2-AEDD-D244D5B8E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7828" r="17533" b="6075"/>
          <a:stretch/>
        </p:blipFill>
        <p:spPr>
          <a:xfrm>
            <a:off x="7145867" y="1806222"/>
            <a:ext cx="3181269" cy="3566877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7E4846F5-45A6-48E8-9F13-3C6F2CDC4FD3}"/>
              </a:ext>
            </a:extLst>
          </p:cNvPr>
          <p:cNvSpPr txBox="1"/>
          <p:nvPr/>
        </p:nvSpPr>
        <p:spPr>
          <a:xfrm>
            <a:off x="6501301" y="5346108"/>
            <a:ext cx="447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drink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กำลังดื่ม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D25173B-46DA-4C5A-8C01-018C7858C180}"/>
              </a:ext>
            </a:extLst>
          </p:cNvPr>
          <p:cNvSpPr txBox="1"/>
          <p:nvPr/>
        </p:nvSpPr>
        <p:spPr>
          <a:xfrm>
            <a:off x="1498602" y="5383976"/>
            <a:ext cx="479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writ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กำลังเขียน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275C0D9-AB24-4E2E-9F6E-81AA2B281004}"/>
              </a:ext>
            </a:extLst>
          </p:cNvPr>
          <p:cNvSpPr txBox="1"/>
          <p:nvPr/>
        </p:nvSpPr>
        <p:spPr>
          <a:xfrm>
            <a:off x="1220299" y="2065675"/>
            <a:ext cx="16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write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B3AE52B9-73CB-4601-B2D9-7EAE807D7E3C}"/>
              </a:ext>
            </a:extLst>
          </p:cNvPr>
          <p:cNvSpPr txBox="1"/>
          <p:nvPr/>
        </p:nvSpPr>
        <p:spPr>
          <a:xfrm>
            <a:off x="9707659" y="2065675"/>
            <a:ext cx="16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drink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5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2113111"/>
            <a:ext cx="6459104" cy="3680178"/>
          </a:xfrm>
          <a:prstGeom prst="roundRect">
            <a:avLst/>
          </a:prstGeom>
          <a:solidFill>
            <a:srgbClr val="99CC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530146" y="2661597"/>
            <a:ext cx="608797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go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They are going to school.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พวกเขากำลังไปโรงเรียน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431C0782-71B2-44A9-B46D-949BAAA7A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5" y="2277774"/>
            <a:ext cx="4492179" cy="36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9EEA407C-F1CE-4E23-8AD1-A1B66D8EFD3B}"/>
              </a:ext>
            </a:extLst>
          </p:cNvPr>
          <p:cNvSpPr/>
          <p:nvPr/>
        </p:nvSpPr>
        <p:spPr>
          <a:xfrm>
            <a:off x="5159021" y="2113111"/>
            <a:ext cx="6459104" cy="3680178"/>
          </a:xfrm>
          <a:prstGeom prst="roundRect">
            <a:avLst/>
          </a:prstGeom>
          <a:solidFill>
            <a:srgbClr val="CC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2838369-2988-4347-9979-A942B5BA9CF6}"/>
              </a:ext>
            </a:extLst>
          </p:cNvPr>
          <p:cNvSpPr txBox="1"/>
          <p:nvPr/>
        </p:nvSpPr>
        <p:spPr>
          <a:xfrm>
            <a:off x="5363069" y="2650308"/>
            <a:ext cx="608797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getting dressed</a:t>
            </a:r>
          </a:p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A boy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is getting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dressed.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เด็กผู้ชายกำลังแต่งตัวอยู่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D8D40A-FAD3-4C2E-9965-0DC8E101F45A}"/>
              </a:ext>
            </a:extLst>
          </p:cNvPr>
          <p:cNvSpPr txBox="1"/>
          <p:nvPr/>
        </p:nvSpPr>
        <p:spPr>
          <a:xfrm>
            <a:off x="1490134" y="714993"/>
            <a:ext cx="94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 ฝึกฟังและอ่านประโยค ดังต่อไปนี้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FD576F6A-F5BB-4059-960A-5101A1CE8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8" y="2113111"/>
            <a:ext cx="3844193" cy="3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908425"/>
            <a:ext cx="9308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Good luck!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2BE0DEC-EE4E-4825-9B38-6D9AB2C39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t="12560" r="17057" b="12466"/>
          <a:stretch/>
        </p:blipFill>
        <p:spPr>
          <a:xfrm>
            <a:off x="3691467" y="1839493"/>
            <a:ext cx="4289778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56B9FFDC-6748-4DF2-8E83-2E591A0D5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 b="8266"/>
          <a:stretch/>
        </p:blipFill>
        <p:spPr>
          <a:xfrm>
            <a:off x="1603022" y="1872766"/>
            <a:ext cx="4392561" cy="342305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C12959CC-05CF-49CA-8907-BB59662B58CB}"/>
              </a:ext>
            </a:extLst>
          </p:cNvPr>
          <p:cNvSpPr txBox="1"/>
          <p:nvPr/>
        </p:nvSpPr>
        <p:spPr>
          <a:xfrm>
            <a:off x="958667" y="792741"/>
            <a:ext cx="1033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กริยาช่องที่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1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นำมาเติม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–</a:t>
            </a:r>
            <a:r>
              <a:rPr lang="en-US" sz="44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แปลว่า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“</a:t>
            </a:r>
            <a:r>
              <a:rPr lang="th-TH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กำลังทำ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”</a:t>
            </a:r>
            <a:endParaRPr lang="th-TH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B0CD0B17-CE01-4C3B-A214-24F96FA5E7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10676" r="17723" b="5417"/>
          <a:stretch/>
        </p:blipFill>
        <p:spPr>
          <a:xfrm>
            <a:off x="7389040" y="1872766"/>
            <a:ext cx="2759671" cy="326201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FEA626B0-77F0-41FA-B410-1116D8C67305}"/>
              </a:ext>
            </a:extLst>
          </p:cNvPr>
          <p:cNvSpPr txBox="1"/>
          <p:nvPr/>
        </p:nvSpPr>
        <p:spPr>
          <a:xfrm>
            <a:off x="958667" y="5295818"/>
            <a:ext cx="5421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jump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กำลังกระโดด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2E6210A2-C04A-4F86-AA1C-BBD3B8FF29E4}"/>
              </a:ext>
            </a:extLst>
          </p:cNvPr>
          <p:cNvSpPr txBox="1"/>
          <p:nvPr/>
        </p:nvSpPr>
        <p:spPr>
          <a:xfrm>
            <a:off x="6937361" y="5295818"/>
            <a:ext cx="441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wash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กำลังล้าง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15FD1541-B24C-4BC7-B317-E0261C14E9AF}"/>
              </a:ext>
            </a:extLst>
          </p:cNvPr>
          <p:cNvSpPr txBox="1"/>
          <p:nvPr/>
        </p:nvSpPr>
        <p:spPr>
          <a:xfrm>
            <a:off x="958668" y="1677729"/>
            <a:ext cx="14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jump</a:t>
            </a:r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5F3BE386-3E56-48A4-9182-9A64CF174623}"/>
              </a:ext>
            </a:extLst>
          </p:cNvPr>
          <p:cNvSpPr txBox="1"/>
          <p:nvPr/>
        </p:nvSpPr>
        <p:spPr>
          <a:xfrm>
            <a:off x="6311227" y="1562182"/>
            <a:ext cx="14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wash</a:t>
            </a:r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671CAD1-6232-4B01-8D2B-2F79A38E8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2145"/>
          <a:stretch/>
        </p:blipFill>
        <p:spPr>
          <a:xfrm>
            <a:off x="1441670" y="1699432"/>
            <a:ext cx="4547750" cy="3611115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901BEC19-C675-439D-A0B0-011C3C059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05" y="1684700"/>
            <a:ext cx="3190713" cy="3611115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853DCC04-A267-41BA-9424-412C2807F0D8}"/>
              </a:ext>
            </a:extLst>
          </p:cNvPr>
          <p:cNvSpPr txBox="1"/>
          <p:nvPr/>
        </p:nvSpPr>
        <p:spPr>
          <a:xfrm>
            <a:off x="958667" y="792741"/>
            <a:ext cx="1033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กริยาช่องที่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1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นำมาเติม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–</a:t>
            </a:r>
            <a:r>
              <a:rPr lang="en-US" sz="44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แปลว่า 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“</a:t>
            </a:r>
            <a:r>
              <a:rPr lang="th-TH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กำลังทำ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”</a:t>
            </a:r>
            <a:endParaRPr lang="th-TH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439A0B9A-0BFE-4CC5-956B-E16F3366D2A9}"/>
              </a:ext>
            </a:extLst>
          </p:cNvPr>
          <p:cNvSpPr txBox="1"/>
          <p:nvPr/>
        </p:nvSpPr>
        <p:spPr>
          <a:xfrm>
            <a:off x="1551998" y="5295815"/>
            <a:ext cx="4437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listen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กำลังฟัง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23D065F-DB7C-463E-A44E-A5235B737D4D}"/>
              </a:ext>
            </a:extLst>
          </p:cNvPr>
          <p:cNvSpPr txBox="1"/>
          <p:nvPr/>
        </p:nvSpPr>
        <p:spPr>
          <a:xfrm>
            <a:off x="6942554" y="5246208"/>
            <a:ext cx="429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dig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ging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กำลังขุด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76EA17BA-B300-4EBB-B685-31A0621CF0BF}"/>
              </a:ext>
            </a:extLst>
          </p:cNvPr>
          <p:cNvSpPr txBox="1"/>
          <p:nvPr/>
        </p:nvSpPr>
        <p:spPr>
          <a:xfrm>
            <a:off x="1279545" y="1585482"/>
            <a:ext cx="174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listen</a:t>
            </a:r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5E5568F0-A3C1-464F-874B-B4C494446878}"/>
              </a:ext>
            </a:extLst>
          </p:cNvPr>
          <p:cNvSpPr txBox="1"/>
          <p:nvPr/>
        </p:nvSpPr>
        <p:spPr>
          <a:xfrm>
            <a:off x="9390064" y="1656932"/>
            <a:ext cx="174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dig</a:t>
            </a:r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55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272337" y="671357"/>
            <a:ext cx="93086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หลักการเติม </a:t>
            </a:r>
            <a:r>
              <a:rPr lang="en-US" sz="3600" dirty="0" err="1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ท้ายคำกริยา 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1. กริยาลงท้าย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e 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ตัด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แล้วเติม </a:t>
            </a:r>
            <a:r>
              <a:rPr lang="en-US" sz="36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เช่น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write - writing, make - making, drive - driving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3DCD15C5-13D3-4D43-9E16-76CF6EAC2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3" b="8679"/>
          <a:stretch/>
        </p:blipFill>
        <p:spPr>
          <a:xfrm>
            <a:off x="7057805" y="2709186"/>
            <a:ext cx="3861858" cy="294654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38C83367-075C-4E32-BB64-9A8D233D9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8" y="2709186"/>
            <a:ext cx="2953698" cy="2953698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7B79C91-93F1-48CE-891F-CA4097E86D90}"/>
              </a:ext>
            </a:extLst>
          </p:cNvPr>
          <p:cNvSpPr txBox="1"/>
          <p:nvPr/>
        </p:nvSpPr>
        <p:spPr>
          <a:xfrm>
            <a:off x="1831891" y="5655733"/>
            <a:ext cx="395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write = writ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ing</a:t>
            </a:r>
            <a:endParaRPr lang="th-TH" sz="48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A8E27F4C-BE54-4691-96BF-BEB2E4C21B16}"/>
              </a:ext>
            </a:extLst>
          </p:cNvPr>
          <p:cNvSpPr txBox="1"/>
          <p:nvPr/>
        </p:nvSpPr>
        <p:spPr>
          <a:xfrm>
            <a:off x="7617359" y="5655733"/>
            <a:ext cx="324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drive - driving</a:t>
            </a:r>
          </a:p>
        </p:txBody>
      </p:sp>
    </p:spTree>
    <p:extLst>
      <p:ext uri="{BB962C8B-B14F-4D97-AF65-F5344CB8AC3E}">
        <p14:creationId xmlns:p14="http://schemas.microsoft.com/office/powerpoint/2010/main" val="14273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080425" y="931001"/>
            <a:ext cx="1075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หลักการเติม </a:t>
            </a:r>
            <a:r>
              <a:rPr lang="en-US" sz="4400" dirty="0" err="1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4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ท้ายคำกริยา </a:t>
            </a:r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2. กริยาลงท้าย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ee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เติม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ได้เลย เช่น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see - seeing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B618FBF8-78CB-4126-A632-D1AAA426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9" y="2548466"/>
            <a:ext cx="3884436" cy="388443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0C8C256C-E416-4B78-BAFB-F3BC617CFE02}"/>
              </a:ext>
            </a:extLst>
          </p:cNvPr>
          <p:cNvSpPr txBox="1"/>
          <p:nvPr/>
        </p:nvSpPr>
        <p:spPr>
          <a:xfrm>
            <a:off x="7352157" y="3782798"/>
            <a:ext cx="3451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see - see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41673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628233"/>
            <a:ext cx="93086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3. กริยา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ลงท้าย </a:t>
            </a:r>
            <a:r>
              <a:rPr lang="en-US" sz="4000" dirty="0" err="1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ให้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เปลี่ยน </a:t>
            </a:r>
            <a:r>
              <a:rPr lang="en-US" sz="4000" dirty="0" err="1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แล้วเติม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- l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ing , d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- d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ing, t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- t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FFA4CF92-341A-4576-8C85-6BD9374A9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r="9280"/>
          <a:stretch/>
        </p:blipFill>
        <p:spPr>
          <a:xfrm>
            <a:off x="3354419" y="2587858"/>
            <a:ext cx="3069823" cy="380435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212D9CA5-B020-4D4F-A668-F34D936DD7EB}"/>
              </a:ext>
            </a:extLst>
          </p:cNvPr>
          <p:cNvSpPr txBox="1"/>
          <p:nvPr/>
        </p:nvSpPr>
        <p:spPr>
          <a:xfrm>
            <a:off x="7043477" y="4343281"/>
            <a:ext cx="345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- 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ing</a:t>
            </a:r>
            <a:endParaRPr lang="en-US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4BD8E6F-0237-45B8-832E-F948861AF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E7BFF0-AC2B-4497-8D42-E4B7605D7B87}"/>
              </a:ext>
            </a:extLst>
          </p:cNvPr>
          <p:cNvSpPr txBox="1"/>
          <p:nvPr/>
        </p:nvSpPr>
        <p:spPr>
          <a:xfrm>
            <a:off x="1441670" y="976157"/>
            <a:ext cx="9308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4. กริยาที่มีพยางค์เดียว มีสระตัวเดียว และพยัญชนะสะกดตัวเดียวเติมตัวสะกดอีก 1 ตัว แล้วเติม </a:t>
            </a:r>
            <a:r>
              <a:rPr lang="en-US" sz="3600" dirty="0" err="1"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เช่น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dig --&gt; dig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, run --&gt; run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, 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zip --&gt; zip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endParaRPr lang="th-TH" sz="4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45FF8479-5260-4192-9192-F7B73B713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6859" r="15874" b="6571"/>
          <a:stretch/>
        </p:blipFill>
        <p:spPr>
          <a:xfrm>
            <a:off x="1741221" y="4086578"/>
            <a:ext cx="1780720" cy="230939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91518D21-7D98-4BD4-A60F-1262E67AF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58" y="3909909"/>
            <a:ext cx="2196640" cy="2486065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21391B56-0ECA-4DAA-ABA9-4FD00BCB73B6}"/>
              </a:ext>
            </a:extLst>
          </p:cNvPr>
          <p:cNvSpPr txBox="1"/>
          <p:nvPr/>
        </p:nvSpPr>
        <p:spPr>
          <a:xfrm>
            <a:off x="8197251" y="4747894"/>
            <a:ext cx="312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dig -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dig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endParaRPr lang="en-US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586516AE-7F7F-48DB-9324-69B4D720D107}"/>
              </a:ext>
            </a:extLst>
          </p:cNvPr>
          <p:cNvSpPr txBox="1"/>
          <p:nvPr/>
        </p:nvSpPr>
        <p:spPr>
          <a:xfrm>
            <a:off x="3454559" y="4887333"/>
            <a:ext cx="312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run - run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ing</a:t>
            </a:r>
            <a:endParaRPr lang="en-US" sz="44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6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889</Words>
  <Application>Microsoft Office PowerPoint</Application>
  <PresentationFormat>แบบจอกว้าง</PresentationFormat>
  <Paragraphs>184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8" baseType="lpstr">
      <vt:lpstr>Itim</vt:lpstr>
      <vt:lpstr>Calibri Light</vt:lpstr>
      <vt:lpstr>Arial</vt:lpstr>
      <vt:lpstr>Cordia New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name?</dc:title>
  <dc:creator>Windows User</dc:creator>
  <cp:lastModifiedBy>WDS</cp:lastModifiedBy>
  <cp:revision>600</cp:revision>
  <dcterms:created xsi:type="dcterms:W3CDTF">2020-05-23T05:22:34Z</dcterms:created>
  <dcterms:modified xsi:type="dcterms:W3CDTF">2022-02-18T03:17:51Z</dcterms:modified>
</cp:coreProperties>
</file>