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82" r:id="rId3"/>
    <p:sldId id="283" r:id="rId4"/>
    <p:sldId id="286" r:id="rId5"/>
    <p:sldId id="287" r:id="rId6"/>
    <p:sldId id="284" r:id="rId7"/>
    <p:sldId id="299" r:id="rId8"/>
    <p:sldId id="288" r:id="rId9"/>
    <p:sldId id="301" r:id="rId10"/>
    <p:sldId id="302" r:id="rId11"/>
    <p:sldId id="304" r:id="rId12"/>
    <p:sldId id="308" r:id="rId13"/>
    <p:sldId id="285" r:id="rId14"/>
    <p:sldId id="300" r:id="rId15"/>
    <p:sldId id="303" r:id="rId16"/>
    <p:sldId id="289" r:id="rId17"/>
    <p:sldId id="290" r:id="rId18"/>
    <p:sldId id="291" r:id="rId19"/>
    <p:sldId id="292" r:id="rId20"/>
    <p:sldId id="306" r:id="rId21"/>
    <p:sldId id="307" r:id="rId22"/>
    <p:sldId id="309" r:id="rId23"/>
    <p:sldId id="316" r:id="rId24"/>
    <p:sldId id="310" r:id="rId25"/>
    <p:sldId id="317" r:id="rId26"/>
    <p:sldId id="311" r:id="rId27"/>
    <p:sldId id="318" r:id="rId28"/>
    <p:sldId id="312" r:id="rId29"/>
    <p:sldId id="319" r:id="rId30"/>
    <p:sldId id="313" r:id="rId31"/>
    <p:sldId id="320" r:id="rId32"/>
    <p:sldId id="314" r:id="rId33"/>
    <p:sldId id="321" r:id="rId34"/>
    <p:sldId id="315" r:id="rId35"/>
    <p:sldId id="322" r:id="rId36"/>
    <p:sldId id="331" r:id="rId37"/>
    <p:sldId id="332" r:id="rId38"/>
    <p:sldId id="323" r:id="rId39"/>
    <p:sldId id="330" r:id="rId40"/>
    <p:sldId id="324" r:id="rId41"/>
    <p:sldId id="333" r:id="rId42"/>
    <p:sldId id="325" r:id="rId43"/>
    <p:sldId id="335" r:id="rId44"/>
    <p:sldId id="281" r:id="rId45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FC Candy Color" panose="020B0604020202020204" charset="-34"/>
      <p:bold r:id="rId52"/>
    </p:embeddedFont>
    <p:embeddedFont>
      <p:font typeface="SanamDeklenchaya" panose="02000000000000000000" charset="0"/>
      <p:regular r:id="rId5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CC"/>
    <a:srgbClr val="FF99CC"/>
    <a:srgbClr val="9966FF"/>
    <a:srgbClr val="99FF99"/>
    <a:srgbClr val="009900"/>
    <a:srgbClr val="99FF33"/>
    <a:srgbClr val="66FFFF"/>
    <a:srgbClr val="00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767F07-0EBF-4B89-ABEE-E00C9A8D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5527B8E-B3E0-4DEE-AEA1-68F827A3A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F80A86-5C27-49C6-958B-01FE148D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FE87B9-6056-4373-B37C-EFB4D585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510FDB4-D560-4A1D-B1BB-167417A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62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B8AE4F-6C97-44DE-B53B-0959F9BA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8068E62-1149-4079-B6AF-8064CC20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3E68F24-14C5-4B89-9E3F-DE833F6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A9A2F2-5B49-4F79-A2D6-69DE06FD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58E1F2E-9900-40B2-B0E3-A89F346A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990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87FFC43-1030-45B7-8458-EA39CD47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777275D-C158-42B9-9751-3C167365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0B1B08-56D0-45E8-ABB7-20CE8694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2E154A-156A-449F-8775-EBAD353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657C8A-60F7-48D6-B0C1-49F5FBEA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D17401-D3EC-4DFA-A58A-92675670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083FCD-057C-43A7-8909-EF27B508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EB8F38E-B392-4B1C-88CA-0D09100A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4CE9447-A409-44B6-B453-582DBEC6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022903-25D6-4531-8689-DB58CC5F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97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79EC11-EA1A-4C08-AAA4-CA345293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D2D9CF7-F357-4732-8CFC-CECBE96E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5E730D-8FC5-4875-9A14-129EA43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5321D8-F76B-45F4-81E7-62BB95AD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5ABDD4-E77D-4068-BB08-3B261F8B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2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98D1F5-34AC-49C0-A1CA-1AA58A63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DA1B269-6340-4AFA-9D1A-32FFA2299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102D29B-1AAC-442D-AE99-E97EE2DD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F09361B-8915-46F1-A433-40C2D8A5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4170C8C-B34A-4A6D-BE00-BBDA150B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8FB95A-2D25-4F58-B1D3-3A056EAD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4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C39D0A-A218-4C6E-B950-11D68C8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9C605D9-D9E2-4C45-9BF3-04592D2C8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CE7E0D1-E9E8-4522-882F-615ED7B0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43F5171-5827-45CE-BBCD-C3BDB6460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89A78B5-F7B3-4972-9F15-10B4ABE1D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E8DA6CC4-5C47-4E8F-B982-E3480802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FEEF82C-5385-4ABE-8A92-C88EBE07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936960-F443-4F3D-A5C4-4260CA25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4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BC7269-ED9B-459E-B482-FF613E2A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12AB2CC-73E7-4506-97E3-E246F24D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ECB7601-D881-41E1-B93D-29ABFBE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4213935-6A7B-45B2-B7FF-3D495F8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6154784-CC05-44B7-85B2-EB0734F2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921F8CA-8CE2-4995-A050-A67B48D6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8D33F6-3BF3-4B2A-9ED1-2A304BD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037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02173E-BB0C-45F0-900C-792D5199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4456AF-7C2C-412E-BA3B-266B791B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00D4A65-5D47-42C1-825B-9FC88501B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3C648D7-2A85-4943-AF8A-D00496B5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4B4AA40-5B05-48CC-9D43-177A84BD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5C34115-2D62-4159-9DF4-27D35FD8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12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BDA210-5A0E-4B37-A2A5-3570AC94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175FDC1-9C18-45E7-A494-841A7545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8E73EB3-61A2-48A0-9276-4DB312326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46B98E8-39CE-43B3-9100-CEBCD17D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BA5F9DF-FA4B-495B-A0CE-0E302209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A55D1D8-5099-4387-B5CD-CD127EF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51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9A07C56-DFCC-48DA-86E2-CE0A15FB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E452590-75E3-40D7-81BD-BC02ADFF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FB24EC-545A-490A-8495-6D5D9AA06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ABED-81EB-40B5-B910-46E8F4A3822B}" type="datetimeFigureOut">
              <a:rPr lang="th-TH" smtClean="0"/>
              <a:t>22/06/64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1C1B4B-8DA2-4582-86D6-7BC7C8ABC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BC313D1-6B0E-4F23-B60A-C0BF0025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6B02-316E-4EC3-A6FF-923F8BA01A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76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674534"/>
            <a:ext cx="11040292" cy="5508932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101600">
                  <a:srgbClr val="66FFFF"/>
                </a:glow>
              </a:effectLst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1946366" y="922215"/>
            <a:ext cx="8059784" cy="1389911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323553" y="619165"/>
            <a:ext cx="75448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(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V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9933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e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r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b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t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66FFFF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o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b</a:t>
            </a:r>
            <a:r>
              <a:rPr lang="en-US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9966FF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e</a:t>
            </a:r>
            <a:r>
              <a:rPr lang="th-TH" sz="115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)</a:t>
            </a:r>
            <a:r>
              <a:rPr lang="th-TH" sz="115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59FE2E1-F7DA-41A9-950E-050D1058C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b="7687"/>
          <a:stretch/>
        </p:blipFill>
        <p:spPr>
          <a:xfrm>
            <a:off x="4405723" y="2280474"/>
            <a:ext cx="5669281" cy="3817337"/>
          </a:xfrm>
          <a:prstGeom prst="rect">
            <a:avLst/>
          </a:prstGeom>
        </p:spPr>
      </p:pic>
      <p:sp>
        <p:nvSpPr>
          <p:cNvPr id="15" name="คำบรรยายภาพ: สี่เหลี่ยมมุมมน 14">
            <a:extLst>
              <a:ext uri="{FF2B5EF4-FFF2-40B4-BE49-F238E27FC236}">
                <a16:creationId xmlns:a16="http://schemas.microsoft.com/office/drawing/2014/main" id="{6607B93B-B8D9-42B2-869E-D2B67FAC3637}"/>
              </a:ext>
            </a:extLst>
          </p:cNvPr>
          <p:cNvSpPr/>
          <p:nvPr/>
        </p:nvSpPr>
        <p:spPr>
          <a:xfrm>
            <a:off x="970672" y="2559807"/>
            <a:ext cx="2802660" cy="2064662"/>
          </a:xfrm>
          <a:prstGeom prst="wedgeRoundRectCallout">
            <a:avLst>
              <a:gd name="adj1" fmla="val 83377"/>
              <a:gd name="adj2" fmla="val 39334"/>
              <a:gd name="adj3" fmla="val 16667"/>
            </a:avLst>
          </a:prstGeom>
          <a:gradFill>
            <a:gsLst>
              <a:gs pos="0">
                <a:srgbClr val="FF33CC"/>
              </a:gs>
              <a:gs pos="100000">
                <a:srgbClr val="FFCCFF"/>
              </a:gs>
              <a:gs pos="53000">
                <a:srgbClr val="FF99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33CC"/>
              </a:solidFill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FF00257-C13A-4DFD-A609-FAA2B52EA3E2}"/>
              </a:ext>
            </a:extLst>
          </p:cNvPr>
          <p:cNvSpPr txBox="1"/>
          <p:nvPr/>
        </p:nvSpPr>
        <p:spPr>
          <a:xfrm>
            <a:off x="1302531" y="2991973"/>
            <a:ext cx="237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FFFF"/>
                </a:solidFill>
                <a:effectLst>
                  <a:glow rad="63500">
                    <a:srgbClr val="009900">
                      <a:alpha val="82000"/>
                    </a:srgbClr>
                  </a:glow>
                </a:effectLst>
                <a:latin typeface="FC Candy Color" panose="020B0604020202020204" charset="-34"/>
                <a:cs typeface="FC Candy Color" panose="020B0604020202020204" charset="-34"/>
              </a:rPr>
              <a:t>Verb to be</a:t>
            </a:r>
          </a:p>
          <a:p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</a:schemeClr>
                  </a:glow>
                </a:effectLst>
                <a:latin typeface="FC Candy Color" panose="020B0604020202020204" charset="-34"/>
                <a:cs typeface="FC Candy Color" panose="020B0604020202020204" charset="-34"/>
              </a:rPr>
              <a:t>คืออะไรนะ</a:t>
            </a:r>
          </a:p>
        </p:txBody>
      </p:sp>
    </p:spTree>
    <p:extLst>
      <p:ext uri="{BB962C8B-B14F-4D97-AF65-F5344CB8AC3E}">
        <p14:creationId xmlns:p14="http://schemas.microsoft.com/office/powerpoint/2010/main" val="322164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BB698F0-23BD-4B30-9DBD-B0D01CAC47C6}"/>
              </a:ext>
            </a:extLst>
          </p:cNvPr>
          <p:cNvSpPr txBox="1"/>
          <p:nvPr/>
        </p:nvSpPr>
        <p:spPr>
          <a:xfrm>
            <a:off x="1291534" y="1413022"/>
            <a:ext cx="10229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ตำแหน่งของ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ตามหลัง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have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ใน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Perfect Tense 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296251F-58A8-46D9-BF37-CE280120B06A}"/>
              </a:ext>
            </a:extLst>
          </p:cNvPr>
          <p:cNvSpPr txBox="1"/>
          <p:nvPr/>
        </p:nvSpPr>
        <p:spPr>
          <a:xfrm>
            <a:off x="1484998" y="3232297"/>
            <a:ext cx="5921641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have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been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playing football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for 30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munites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ฉันเล่นฟุตบอล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มา 30 นาทีแล้ว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7ED298F-4E40-4421-B15D-DDE4C32B9BD8}"/>
              </a:ext>
            </a:extLst>
          </p:cNvPr>
          <p:cNvSpPr txBox="1"/>
          <p:nvPr/>
        </p:nvSpPr>
        <p:spPr>
          <a:xfrm>
            <a:off x="1749656" y="2718030"/>
            <a:ext cx="241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V </a:t>
            </a:r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to have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ลูกศร: เวียน 15">
            <a:extLst>
              <a:ext uri="{FF2B5EF4-FFF2-40B4-BE49-F238E27FC236}">
                <a16:creationId xmlns:a16="http://schemas.microsoft.com/office/drawing/2014/main" id="{AC20FD3A-2AA2-44D2-AE78-54B533CAF6E5}"/>
              </a:ext>
            </a:extLst>
          </p:cNvPr>
          <p:cNvSpPr/>
          <p:nvPr/>
        </p:nvSpPr>
        <p:spPr>
          <a:xfrm flipH="1">
            <a:off x="3360266" y="3127216"/>
            <a:ext cx="725418" cy="678120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EF8609EB-F8C8-4CED-AD57-46E7BDE34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8411" r="8322" b="11220"/>
          <a:stretch/>
        </p:blipFill>
        <p:spPr>
          <a:xfrm>
            <a:off x="6947550" y="3177249"/>
            <a:ext cx="3888173" cy="31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B2FDF4-E8F8-4572-8394-8F6844B4A59C}"/>
              </a:ext>
            </a:extLst>
          </p:cNvPr>
          <p:cNvSpPr txBox="1"/>
          <p:nvPr/>
        </p:nvSpPr>
        <p:spPr>
          <a:xfrm>
            <a:off x="1782350" y="3401125"/>
            <a:ext cx="38497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 John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smart.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จอห์นเป็นคนเท่ห์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C869D16-9812-48C0-A0DB-55E1A67F0569}"/>
              </a:ext>
            </a:extLst>
          </p:cNvPr>
          <p:cNvSpPr txBox="1"/>
          <p:nvPr/>
        </p:nvSpPr>
        <p:spPr>
          <a:xfrm>
            <a:off x="1291535" y="1413022"/>
            <a:ext cx="643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ตำแหน่งของ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นำหน้า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Adjective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53A53DA-869E-4158-89FB-1EEA22330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16" y="1636749"/>
            <a:ext cx="3635558" cy="4835292"/>
          </a:xfrm>
          <a:prstGeom prst="rect">
            <a:avLst/>
          </a:prstGeom>
        </p:spPr>
      </p:pic>
      <p:sp>
        <p:nvSpPr>
          <p:cNvPr id="13" name="ลูกศร: เวียน 12">
            <a:extLst>
              <a:ext uri="{FF2B5EF4-FFF2-40B4-BE49-F238E27FC236}">
                <a16:creationId xmlns:a16="http://schemas.microsoft.com/office/drawing/2014/main" id="{58E70F3F-A07B-415D-A10F-E13FD7293CEB}"/>
              </a:ext>
            </a:extLst>
          </p:cNvPr>
          <p:cNvSpPr/>
          <p:nvPr/>
        </p:nvSpPr>
        <p:spPr>
          <a:xfrm>
            <a:off x="3500320" y="3273460"/>
            <a:ext cx="850812" cy="678120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B44EDA0-8A47-4615-8D98-560BFCDDE3FD}"/>
              </a:ext>
            </a:extLst>
          </p:cNvPr>
          <p:cNvSpPr txBox="1"/>
          <p:nvPr/>
        </p:nvSpPr>
        <p:spPr>
          <a:xfrm>
            <a:off x="4427774" y="3036658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Adj.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32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972424" y="121674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53F52C4-026B-4198-A434-513A156F53C5}"/>
              </a:ext>
            </a:extLst>
          </p:cNvPr>
          <p:cNvSpPr/>
          <p:nvPr/>
        </p:nvSpPr>
        <p:spPr>
          <a:xfrm>
            <a:off x="650263" y="1453276"/>
            <a:ext cx="225037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650263" y="2280622"/>
            <a:ext cx="10837868" cy="76944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ประธาน +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 am, are +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ส่วนขยาย (นาม, คุณศัพท์)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D48777C-BE05-452B-95D5-9688E446D26E}"/>
              </a:ext>
            </a:extLst>
          </p:cNvPr>
          <p:cNvSpPr txBox="1"/>
          <p:nvPr/>
        </p:nvSpPr>
        <p:spPr>
          <a:xfrm>
            <a:off x="702168" y="1412717"/>
            <a:ext cx="227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โครงสร้าง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F4ABE4-8D5C-4D65-B38D-83B00B58B2D7}"/>
              </a:ext>
            </a:extLst>
          </p:cNvPr>
          <p:cNvSpPr txBox="1"/>
          <p:nvPr/>
        </p:nvSpPr>
        <p:spPr>
          <a:xfrm>
            <a:off x="787785" y="5101983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He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a baby.</a:t>
            </a:r>
          </a:p>
          <a:p>
            <a:pPr algn="ctr"/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เขาผู้ชาย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เป็น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เด็กทารก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6DB84D5-6D08-4629-9CC9-0DE7565D6D7D}"/>
              </a:ext>
            </a:extLst>
          </p:cNvPr>
          <p:cNvSpPr txBox="1"/>
          <p:nvPr/>
        </p:nvSpPr>
        <p:spPr>
          <a:xfrm>
            <a:off x="5400733" y="5158236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Doctors 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are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kind.</a:t>
            </a:r>
          </a:p>
          <a:p>
            <a:pPr algn="ctr"/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หมอเป็นคนใจดี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871655-BF6C-4B59-8682-5F2D3E93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68" y="3050063"/>
            <a:ext cx="2753921" cy="219961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5EBD45-CBEA-44EF-990B-CD32D12F2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5" y="3316398"/>
            <a:ext cx="1501739" cy="1891526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EBFDD33-DC2C-486B-A3AB-B373292C2234}"/>
              </a:ext>
            </a:extLst>
          </p:cNvPr>
          <p:cNvSpPr txBox="1"/>
          <p:nvPr/>
        </p:nvSpPr>
        <p:spPr>
          <a:xfrm>
            <a:off x="9287172" y="4723424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Adj.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3585F23-B72D-4CAE-AC2F-CF7FA4A39B91}"/>
              </a:ext>
            </a:extLst>
          </p:cNvPr>
          <p:cNvSpPr txBox="1"/>
          <p:nvPr/>
        </p:nvSpPr>
        <p:spPr>
          <a:xfrm>
            <a:off x="3994527" y="4805580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N.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181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902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u="sng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ใช้ใน </a:t>
            </a:r>
            <a:r>
              <a:rPr lang="en-US" sz="3600" u="sng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Present Simple Tense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101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She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a girl.</a:t>
            </a:r>
          </a:p>
          <a:p>
            <a:pPr algn="ctr"/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หล่อน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เป็น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เด็กหญิง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514011" y="4350891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They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are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student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s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.</a:t>
            </a:r>
          </a:p>
          <a:p>
            <a:pPr algn="ctr"/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พวกเขา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เป็น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นักเรียน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E940E-FDE6-470B-BA83-62A7F8DC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3863221"/>
            <a:ext cx="3237274" cy="258568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BF6C369-31CE-4310-AF04-BB501ED41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5142" r="2607" b="13613"/>
          <a:stretch/>
        </p:blipFill>
        <p:spPr>
          <a:xfrm>
            <a:off x="6797042" y="2041066"/>
            <a:ext cx="4506503" cy="2352408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1AB3F3E-92E6-4133-B2AF-2AACCA2E518C}"/>
              </a:ext>
            </a:extLst>
          </p:cNvPr>
          <p:cNvSpPr txBox="1"/>
          <p:nvPr/>
        </p:nvSpPr>
        <p:spPr>
          <a:xfrm>
            <a:off x="8262767" y="1322658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</p:spTree>
    <p:extLst>
      <p:ext uri="{BB962C8B-B14F-4D97-AF65-F5344CB8AC3E}">
        <p14:creationId xmlns:p14="http://schemas.microsoft.com/office/powerpoint/2010/main" val="49719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101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doctor.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ฉันเป็นหมอ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451420" y="4509314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You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clever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คุณ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เ</a:t>
            </a:r>
            <a:r>
              <a:rPr kumimoji="0" lang="th-TH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ป็น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คนฉลาด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569030-FEBF-4E9A-A02F-40C069F1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13341" b="5623"/>
          <a:stretch/>
        </p:blipFill>
        <p:spPr>
          <a:xfrm>
            <a:off x="2085766" y="3898969"/>
            <a:ext cx="2516649" cy="257719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A70773D-B426-4F08-98BF-297B9F848AF4}"/>
              </a:ext>
            </a:extLst>
          </p:cNvPr>
          <p:cNvSpPr txBox="1"/>
          <p:nvPr/>
        </p:nvSpPr>
        <p:spPr>
          <a:xfrm>
            <a:off x="8284575" y="131891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63F2F9D-5911-432C-8A51-053AE137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7745" r="6330" b="9435"/>
          <a:stretch/>
        </p:blipFill>
        <p:spPr>
          <a:xfrm>
            <a:off x="8284575" y="1857337"/>
            <a:ext cx="2264827" cy="28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08451" y="1223571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0" y="2274840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He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rich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เขาผู้ชายเป็นคนรวย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5603966" y="4519479"/>
            <a:ext cx="588100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We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from Thailand.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พวกเรามาจากประเทศไทย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A70773D-B426-4F08-98BF-297B9F848AF4}"/>
              </a:ext>
            </a:extLst>
          </p:cNvPr>
          <p:cNvSpPr txBox="1"/>
          <p:nvPr/>
        </p:nvSpPr>
        <p:spPr>
          <a:xfrm>
            <a:off x="8284575" y="131891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1F4D9F-BD46-4C08-B24A-B7CCCBCC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4" y="3870191"/>
            <a:ext cx="3932372" cy="235565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182F1E6-C5C8-4B1F-AA24-0348CCD22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5283" r="6549" b="4817"/>
          <a:stretch/>
        </p:blipFill>
        <p:spPr>
          <a:xfrm>
            <a:off x="6449275" y="2338521"/>
            <a:ext cx="2352114" cy="191524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718A119-AACC-4A40-B947-3014B8204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6494" r="8367" b="4383"/>
          <a:stretch/>
        </p:blipFill>
        <p:spPr>
          <a:xfrm>
            <a:off x="8869525" y="1977742"/>
            <a:ext cx="2469909" cy="249507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7B2E78E-29E8-48B3-8A71-CA7F55A71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6" y="3774938"/>
            <a:ext cx="1259693" cy="8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1867CF-3522-4DB9-BA3B-D16B2144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3105" r="11150" b="9790"/>
          <a:stretch/>
        </p:blipFill>
        <p:spPr>
          <a:xfrm>
            <a:off x="2081715" y="3696176"/>
            <a:ext cx="3060550" cy="2651761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155413-65F3-4B53-A398-2A40CE0A43DF}"/>
              </a:ext>
            </a:extLst>
          </p:cNvPr>
          <p:cNvSpPr txBox="1"/>
          <p:nvPr/>
        </p:nvSpPr>
        <p:spPr>
          <a:xfrm>
            <a:off x="1370732" y="2083829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It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 fat cat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มันเป็นแมวที่อ้วน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E670D1-FF42-45D4-99E4-09F8A1AC8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6435"/>
          <a:stretch/>
        </p:blipFill>
        <p:spPr>
          <a:xfrm>
            <a:off x="6648129" y="1384578"/>
            <a:ext cx="4246293" cy="362529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816BF62-2464-4C5D-B0C8-D97CD4F144A9}"/>
              </a:ext>
            </a:extLst>
          </p:cNvPr>
          <p:cNvSpPr txBox="1"/>
          <p:nvPr/>
        </p:nvSpPr>
        <p:spPr>
          <a:xfrm>
            <a:off x="6095997" y="4836530"/>
            <a:ext cx="527304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They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are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cute cat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พวกมันเป็นแมว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ที่น่ารัก</a:t>
            </a:r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B879963E-EE2B-47FA-9CA0-FCA354ECCEA4}"/>
              </a:ext>
            </a:extLst>
          </p:cNvPr>
          <p:cNvSpPr/>
          <p:nvPr/>
        </p:nvSpPr>
        <p:spPr>
          <a:xfrm>
            <a:off x="807227" y="1185647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37241CE-6F64-4E38-99DD-9810938D48E9}"/>
              </a:ext>
            </a:extLst>
          </p:cNvPr>
          <p:cNvSpPr txBox="1"/>
          <p:nvPr/>
        </p:nvSpPr>
        <p:spPr>
          <a:xfrm>
            <a:off x="851267" y="113968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D61CFF-D48A-4E78-8391-75869E005D42}"/>
              </a:ext>
            </a:extLst>
          </p:cNvPr>
          <p:cNvSpPr txBox="1"/>
          <p:nvPr/>
        </p:nvSpPr>
        <p:spPr>
          <a:xfrm>
            <a:off x="1711813" y="1334798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409F540-54BB-4E2B-97EF-886F1AE4F7E9}"/>
              </a:ext>
            </a:extLst>
          </p:cNvPr>
          <p:cNvSpPr txBox="1"/>
          <p:nvPr/>
        </p:nvSpPr>
        <p:spPr>
          <a:xfrm>
            <a:off x="8059466" y="1276698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</p:spTree>
    <p:extLst>
      <p:ext uri="{BB962C8B-B14F-4D97-AF65-F5344CB8AC3E}">
        <p14:creationId xmlns:p14="http://schemas.microsoft.com/office/powerpoint/2010/main" val="237387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CF38809-DB49-4C45-A0E0-255BE5FC3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73" r="9837" b="12610"/>
          <a:stretch/>
        </p:blipFill>
        <p:spPr>
          <a:xfrm>
            <a:off x="3981175" y="2948727"/>
            <a:ext cx="4859383" cy="354762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FF59A7-FF4F-4A6D-A7E1-584E331CCC1F}"/>
              </a:ext>
            </a:extLst>
          </p:cNvPr>
          <p:cNvSpPr txBox="1"/>
          <p:nvPr/>
        </p:nvSpPr>
        <p:spPr>
          <a:xfrm>
            <a:off x="1205591" y="1517241"/>
            <a:ext cx="1041055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 teacher and student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s are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in the classroom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ครูและนักเรียนหลายคนอยู่ในห้องเรียน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22E0E527-15DA-4D7F-A9FB-71DD37D396F5}"/>
              </a:ext>
            </a:extLst>
          </p:cNvPr>
          <p:cNvSpPr/>
          <p:nvPr/>
        </p:nvSpPr>
        <p:spPr>
          <a:xfrm>
            <a:off x="1192336" y="3245520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84F45EC-36F9-4D7A-BD3D-D7BB8C941B46}"/>
              </a:ext>
            </a:extLst>
          </p:cNvPr>
          <p:cNvSpPr txBox="1"/>
          <p:nvPr/>
        </p:nvSpPr>
        <p:spPr>
          <a:xfrm>
            <a:off x="1312469" y="3257675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6B8B54A-5E28-417F-A6B4-B78500A328FA}"/>
              </a:ext>
            </a:extLst>
          </p:cNvPr>
          <p:cNvSpPr txBox="1"/>
          <p:nvPr/>
        </p:nvSpPr>
        <p:spPr>
          <a:xfrm>
            <a:off x="8180612" y="1169227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08ECFF1-6D51-4701-BAFE-A2A1AA6EBB42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</p:spTree>
    <p:extLst>
      <p:ext uri="{BB962C8B-B14F-4D97-AF65-F5344CB8AC3E}">
        <p14:creationId xmlns:p14="http://schemas.microsoft.com/office/powerpoint/2010/main" val="25133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B7A6E14-CECF-4E9A-9F4E-52DE6CA892A9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4D97018-EDF0-47ED-B0F6-E55B0F56A78A}"/>
              </a:ext>
            </a:extLst>
          </p:cNvPr>
          <p:cNvSpPr txBox="1"/>
          <p:nvPr/>
        </p:nvSpPr>
        <p:spPr>
          <a:xfrm>
            <a:off x="8212310" y="1054245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(ประโยคบอกเล่า)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B2FDF4-E8F8-4572-8394-8F6844B4A59C}"/>
              </a:ext>
            </a:extLst>
          </p:cNvPr>
          <p:cNvSpPr txBox="1"/>
          <p:nvPr/>
        </p:nvSpPr>
        <p:spPr>
          <a:xfrm>
            <a:off x="2352271" y="1966837"/>
            <a:ext cx="38497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Tim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tall.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ทิมเป็นคนสูง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73C1B-4A73-4C45-8DF0-18A210B4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0" y="1888194"/>
            <a:ext cx="4378155" cy="4378155"/>
          </a:xfrm>
          <a:prstGeom prst="rect">
            <a:avLst/>
          </a:prstGeom>
        </p:spPr>
      </p:pic>
      <p:sp>
        <p:nvSpPr>
          <p:cNvPr id="5" name="ลูกศร: ขวาท้ายบาก 4">
            <a:extLst>
              <a:ext uri="{FF2B5EF4-FFF2-40B4-BE49-F238E27FC236}">
                <a16:creationId xmlns:a16="http://schemas.microsoft.com/office/drawing/2014/main" id="{7B854BB7-1AE3-4094-BB52-3A1ED2213F4C}"/>
              </a:ext>
            </a:extLst>
          </p:cNvPr>
          <p:cNvSpPr/>
          <p:nvPr/>
        </p:nvSpPr>
        <p:spPr>
          <a:xfrm rot="2974609">
            <a:off x="7264848" y="2685297"/>
            <a:ext cx="618309" cy="4702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0111F1A-7686-4E27-8A42-3C21A74EC731}"/>
              </a:ext>
            </a:extLst>
          </p:cNvPr>
          <p:cNvGrpSpPr/>
          <p:nvPr/>
        </p:nvGrpSpPr>
        <p:grpSpPr>
          <a:xfrm>
            <a:off x="861234" y="1170555"/>
            <a:ext cx="2134338" cy="774259"/>
            <a:chOff x="1192336" y="3245520"/>
            <a:chExt cx="2134338" cy="774259"/>
          </a:xfrm>
        </p:grpSpPr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75D8EC29-EDE5-4D00-98AA-1D7153B92AEE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A77DC36E-1FF7-4833-9534-B4419A1B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99324E0-3D82-41A9-9C7F-129D046DFC94}"/>
              </a:ext>
            </a:extLst>
          </p:cNvPr>
          <p:cNvSpPr txBox="1"/>
          <p:nvPr/>
        </p:nvSpPr>
        <p:spPr>
          <a:xfrm>
            <a:off x="887805" y="3699822"/>
            <a:ext cx="5345899" cy="212365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***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is,am,are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จำง่ายๆ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หนึ่ง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คนใช้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</a:t>
            </a:r>
            <a:r>
              <a:rPr lang="en-US" sz="4400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หลาย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คนใช้ </a:t>
            </a:r>
            <a:r>
              <a:rPr lang="en-US" sz="4400" dirty="0"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ส่วน </a:t>
            </a:r>
            <a:r>
              <a:rPr lang="en-US" sz="4400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I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ใช้ </a:t>
            </a:r>
            <a:r>
              <a:rPr lang="en-US" sz="4400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am 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เท่านั้น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3FE5745-4B98-4C73-96A5-AFC4085F271A}"/>
              </a:ext>
            </a:extLst>
          </p:cNvPr>
          <p:cNvSpPr txBox="1"/>
          <p:nvPr/>
        </p:nvSpPr>
        <p:spPr>
          <a:xfrm>
            <a:off x="7347900" y="2208159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Tim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24D1787-14B2-4E64-A5B1-C0815CEE0C3A}"/>
              </a:ext>
            </a:extLst>
          </p:cNvPr>
          <p:cNvSpPr txBox="1"/>
          <p:nvPr/>
        </p:nvSpPr>
        <p:spPr>
          <a:xfrm>
            <a:off x="9504196" y="2346858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Tom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45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972424" y="121674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1724068" y="98461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AAE5C8E8-4415-485F-9BD1-13C8649CB62E}"/>
              </a:ext>
            </a:extLst>
          </p:cNvPr>
          <p:cNvGrpSpPr/>
          <p:nvPr/>
        </p:nvGrpSpPr>
        <p:grpSpPr>
          <a:xfrm>
            <a:off x="10362923" y="631410"/>
            <a:ext cx="1841865" cy="646331"/>
            <a:chOff x="1192336" y="3245520"/>
            <a:chExt cx="2134338" cy="774259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A53F52C4-026B-4198-A434-513A156F53C5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9BEDE815-6333-4314-9B2A-81657E6A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5" name="ดาว: 6 แฉก 4">
            <a:extLst>
              <a:ext uri="{FF2B5EF4-FFF2-40B4-BE49-F238E27FC236}">
                <a16:creationId xmlns:a16="http://schemas.microsoft.com/office/drawing/2014/main" id="{39D27D61-A2DF-4A47-9C02-B7FFF3AF6B18}"/>
              </a:ext>
            </a:extLst>
          </p:cNvPr>
          <p:cNvSpPr/>
          <p:nvPr/>
        </p:nvSpPr>
        <p:spPr>
          <a:xfrm>
            <a:off x="287923" y="180588"/>
            <a:ext cx="1707702" cy="1757101"/>
          </a:xfrm>
          <a:prstGeom prst="star6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227814B-157F-4813-803A-3C63808444BD}"/>
              </a:ext>
            </a:extLst>
          </p:cNvPr>
          <p:cNvSpPr txBox="1"/>
          <p:nvPr/>
        </p:nvSpPr>
        <p:spPr>
          <a:xfrm>
            <a:off x="470999" y="683117"/>
            <a:ext cx="138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latin typeface="FC Candy Color" panose="020B0604020202020204" charset="-34"/>
                <a:cs typeface="FC Candy Color" panose="020B0604020202020204" charset="-34"/>
              </a:rPr>
              <a:t>รูปย่อ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5D1DE93-5E5F-4DA6-9E09-C3AB27A12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52" y="4975646"/>
            <a:ext cx="1515019" cy="176507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3643AA2-7D96-4F60-A5F6-5C320B762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3" y="1599535"/>
            <a:ext cx="3273249" cy="2931268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2DD2DCF-7738-40F6-965E-96A742923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1" y="3452296"/>
            <a:ext cx="3273250" cy="293126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E084F9A0-62F0-498D-A748-0D44C11B3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4" y="1807763"/>
            <a:ext cx="3273249" cy="2931268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A79C7D9C-76CC-49F7-82C0-75917D5349BE}"/>
              </a:ext>
            </a:extLst>
          </p:cNvPr>
          <p:cNvSpPr txBox="1"/>
          <p:nvPr/>
        </p:nvSpPr>
        <p:spPr>
          <a:xfrm>
            <a:off x="7927041" y="2851672"/>
            <a:ext cx="33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He is not </a:t>
            </a:r>
          </a:p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= He isn’t</a:t>
            </a:r>
            <a:endParaRPr lang="th-TH" sz="44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AF5645D-FB35-4AEE-8707-2ED69F63F084}"/>
              </a:ext>
            </a:extLst>
          </p:cNvPr>
          <p:cNvSpPr txBox="1"/>
          <p:nvPr/>
        </p:nvSpPr>
        <p:spPr>
          <a:xfrm>
            <a:off x="4502597" y="4457205"/>
            <a:ext cx="33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She is not </a:t>
            </a:r>
          </a:p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= She isn’t</a:t>
            </a:r>
            <a:endParaRPr lang="th-TH" sz="44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62E5041F-040A-49CC-95A8-BDD0DB06E701}"/>
              </a:ext>
            </a:extLst>
          </p:cNvPr>
          <p:cNvSpPr txBox="1"/>
          <p:nvPr/>
        </p:nvSpPr>
        <p:spPr>
          <a:xfrm>
            <a:off x="1113673" y="2684626"/>
            <a:ext cx="33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It is not </a:t>
            </a:r>
          </a:p>
          <a:p>
            <a:pPr algn="ctr"/>
            <a:r>
              <a:rPr lang="en-US" sz="44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= It isn’t</a:t>
            </a:r>
            <a:endParaRPr lang="th-TH" sz="44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1264DE1A-1BC1-419C-B667-459673CCEE36}"/>
              </a:ext>
            </a:extLst>
          </p:cNvPr>
          <p:cNvSpPr txBox="1"/>
          <p:nvPr/>
        </p:nvSpPr>
        <p:spPr>
          <a:xfrm>
            <a:off x="5031891" y="1797307"/>
            <a:ext cx="2272014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n w="28575">
                  <a:solidFill>
                    <a:schemeClr val="tx1"/>
                  </a:solidFill>
                </a:ln>
                <a:solidFill>
                  <a:srgbClr val="66FFFF"/>
                </a:solidFill>
                <a:latin typeface="FC Candy Color" panose="020B0604020202020204" charset="-34"/>
                <a:cs typeface="FC Candy Color" panose="020B0604020202020204" charset="-34"/>
              </a:rPr>
              <a:t>ประธานเอกพจน์</a:t>
            </a:r>
          </a:p>
        </p:txBody>
      </p:sp>
    </p:spTree>
    <p:extLst>
      <p:ext uri="{BB962C8B-B14F-4D97-AF65-F5344CB8AC3E}">
        <p14:creationId xmlns:p14="http://schemas.microsoft.com/office/powerpoint/2010/main" val="254254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101600">
                  <a:srgbClr val="66FFFF"/>
                </a:glow>
              </a:effectLst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(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V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9933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e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r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b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t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66FFFF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o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b</a:t>
            </a:r>
            <a:r>
              <a:rPr lang="en-US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9966FF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e</a:t>
            </a:r>
            <a:r>
              <a:rPr lang="th-TH" sz="7200" dirty="0">
                <a:ln w="57150">
                  <a:solidFill>
                    <a:schemeClr val="tx1"/>
                  </a:solidFill>
                </a:ln>
                <a:pattFill prst="dkVert">
                  <a:fgClr>
                    <a:srgbClr val="FF33CC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)</a:t>
            </a:r>
            <a:r>
              <a:rPr lang="th-TH" sz="7200" dirty="0">
                <a:ln w="57150">
                  <a:solidFill>
                    <a:schemeClr val="tx1"/>
                  </a:solidFill>
                </a:ln>
                <a:pattFill prst="pct90">
                  <a:fgClr>
                    <a:srgbClr val="009900"/>
                  </a:fgClr>
                  <a:bgClr>
                    <a:schemeClr val="bg1"/>
                  </a:bgClr>
                </a:pattFill>
                <a:latin typeface="FC Candy Color" pitchFamily="2" charset="-34"/>
                <a:cs typeface="FC Candy Color" pitchFamily="2" charset="-34"/>
              </a:rPr>
              <a:t> 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D7B8E2F-AD29-4B83-8C12-1A3A4E90378B}"/>
              </a:ext>
            </a:extLst>
          </p:cNvPr>
          <p:cNvSpPr txBox="1"/>
          <p:nvPr/>
        </p:nvSpPr>
        <p:spPr>
          <a:xfrm>
            <a:off x="1500428" y="1545377"/>
            <a:ext cx="9008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Verb to be 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แปลว่า เป็น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,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อยู่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,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คือ 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เป็นได้ทั้ง กริยาแท้และกริยาช่วย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9585E17-7165-45A8-A808-87DE4FB743D0}"/>
              </a:ext>
            </a:extLst>
          </p:cNvPr>
          <p:cNvSpPr txBox="1"/>
          <p:nvPr/>
        </p:nvSpPr>
        <p:spPr>
          <a:xfrm>
            <a:off x="1110658" y="3481353"/>
            <a:ext cx="2532875" cy="769441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Verb to be</a:t>
            </a:r>
            <a:endParaRPr lang="th-TH" sz="4400" dirty="0"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338B0D8-AD24-4AA8-AF78-C9D12990C388}"/>
              </a:ext>
            </a:extLst>
          </p:cNvPr>
          <p:cNvSpPr txBox="1"/>
          <p:nvPr/>
        </p:nvSpPr>
        <p:spPr>
          <a:xfrm>
            <a:off x="5090736" y="3335827"/>
            <a:ext cx="6272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ighlight>
                  <a:srgbClr val="00FF00"/>
                </a:highlight>
                <a:latin typeface="FC Candy Color" panose="020B0604020202020204" charset="-34"/>
                <a:cs typeface="FC Candy Color" panose="020B0604020202020204" charset="-34"/>
              </a:rPr>
              <a:t>is , am , are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		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  <a:endParaRPr lang="en-US" sz="4400" dirty="0">
              <a:latin typeface="FC Candy Color" panose="020B0604020202020204" charset="-34"/>
              <a:cs typeface="FC Candy Color" panose="020B0604020202020204" charset="-34"/>
            </a:endParaRPr>
          </a:p>
          <a:p>
            <a:r>
              <a:rPr lang="en-US" sz="4400" dirty="0">
                <a:highlight>
                  <a:srgbClr val="FFFF00"/>
                </a:highlight>
                <a:latin typeface="FC Candy Color" panose="020B0604020202020204" charset="-34"/>
                <a:cs typeface="FC Candy Color" panose="020B0604020202020204" charset="-34"/>
              </a:rPr>
              <a:t>was , were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		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อดีต</a:t>
            </a:r>
            <a:endParaRPr lang="en-US" sz="4400" dirty="0">
              <a:latin typeface="FC Candy Color" panose="020B0604020202020204" charset="-34"/>
              <a:cs typeface="FC Candy Color" panose="020B0604020202020204" charset="-34"/>
            </a:endParaRPr>
          </a:p>
          <a:p>
            <a:r>
              <a:rPr lang="en-US" sz="4400" dirty="0">
                <a:highlight>
                  <a:srgbClr val="FF9933"/>
                </a:highlight>
                <a:latin typeface="FC Candy Color" panose="020B0604020202020204" charset="-34"/>
                <a:cs typeface="FC Candy Color" panose="020B0604020202020204" charset="-34"/>
              </a:rPr>
              <a:t>been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	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		กริยาช่อง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3		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(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past participle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)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	</a:t>
            </a:r>
            <a:endParaRPr lang="th-TH" sz="4400" dirty="0">
              <a:latin typeface="FC Candy Color" panose="020B0604020202020204" charset="-34"/>
              <a:cs typeface="FC Candy Color" panose="020B0604020202020204" charset="-34"/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689C3BA9-D533-45CA-84C5-856FA14EBCE8}"/>
              </a:ext>
            </a:extLst>
          </p:cNvPr>
          <p:cNvCxnSpPr/>
          <p:nvPr/>
        </p:nvCxnSpPr>
        <p:spPr>
          <a:xfrm flipV="1">
            <a:off x="3643533" y="3419505"/>
            <a:ext cx="1447203" cy="357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F13169A6-64D5-4024-BFF8-B741B4B1ADA0}"/>
              </a:ext>
            </a:extLst>
          </p:cNvPr>
          <p:cNvCxnSpPr>
            <a:cxnSpLocks/>
          </p:cNvCxnSpPr>
          <p:nvPr/>
        </p:nvCxnSpPr>
        <p:spPr>
          <a:xfrm>
            <a:off x="3643533" y="4013712"/>
            <a:ext cx="1547445" cy="237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1655C1AC-2E2B-4AFF-BF92-9F1286C8B2B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643532" y="4209809"/>
            <a:ext cx="1447204" cy="864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D29F22BD-DA75-437B-9743-26EF0236545B}"/>
              </a:ext>
            </a:extLst>
          </p:cNvPr>
          <p:cNvCxnSpPr>
            <a:cxnSpLocks/>
          </p:cNvCxnSpPr>
          <p:nvPr/>
        </p:nvCxnSpPr>
        <p:spPr>
          <a:xfrm>
            <a:off x="7929530" y="3776629"/>
            <a:ext cx="80473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238D93DE-A878-4CFC-8438-17898831EB55}"/>
              </a:ext>
            </a:extLst>
          </p:cNvPr>
          <p:cNvCxnSpPr>
            <a:cxnSpLocks/>
          </p:cNvCxnSpPr>
          <p:nvPr/>
        </p:nvCxnSpPr>
        <p:spPr>
          <a:xfrm>
            <a:off x="7929529" y="4465776"/>
            <a:ext cx="80473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>
            <a:extLst>
              <a:ext uri="{FF2B5EF4-FFF2-40B4-BE49-F238E27FC236}">
                <a16:creationId xmlns:a16="http://schemas.microsoft.com/office/drawing/2014/main" id="{39A299E1-4C4C-44AF-B855-0F714F9E4215}"/>
              </a:ext>
            </a:extLst>
          </p:cNvPr>
          <p:cNvCxnSpPr>
            <a:cxnSpLocks/>
          </p:cNvCxnSpPr>
          <p:nvPr/>
        </p:nvCxnSpPr>
        <p:spPr>
          <a:xfrm>
            <a:off x="7929529" y="5144985"/>
            <a:ext cx="80473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1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972424" y="121674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1724068" y="98461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AAE5C8E8-4415-485F-9BD1-13C8649CB62E}"/>
              </a:ext>
            </a:extLst>
          </p:cNvPr>
          <p:cNvGrpSpPr/>
          <p:nvPr/>
        </p:nvGrpSpPr>
        <p:grpSpPr>
          <a:xfrm>
            <a:off x="10362923" y="631410"/>
            <a:ext cx="1841865" cy="646331"/>
            <a:chOff x="1192336" y="3245520"/>
            <a:chExt cx="2134338" cy="774259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A53F52C4-026B-4198-A434-513A156F53C5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9BEDE815-6333-4314-9B2A-81657E6A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5" name="ดาว: 6 แฉก 4">
            <a:extLst>
              <a:ext uri="{FF2B5EF4-FFF2-40B4-BE49-F238E27FC236}">
                <a16:creationId xmlns:a16="http://schemas.microsoft.com/office/drawing/2014/main" id="{39D27D61-A2DF-4A47-9C02-B7FFF3AF6B18}"/>
              </a:ext>
            </a:extLst>
          </p:cNvPr>
          <p:cNvSpPr/>
          <p:nvPr/>
        </p:nvSpPr>
        <p:spPr>
          <a:xfrm>
            <a:off x="287923" y="180588"/>
            <a:ext cx="1707702" cy="175710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227814B-157F-4813-803A-3C63808444BD}"/>
              </a:ext>
            </a:extLst>
          </p:cNvPr>
          <p:cNvSpPr txBox="1"/>
          <p:nvPr/>
        </p:nvSpPr>
        <p:spPr>
          <a:xfrm>
            <a:off x="470999" y="683117"/>
            <a:ext cx="138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รูปย่อ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5D1DE93-5E5F-4DA6-9E09-C3AB27A12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52" y="4975646"/>
            <a:ext cx="1515019" cy="176507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3643AA2-7D96-4F60-A5F6-5C320B762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3" y="1599535"/>
            <a:ext cx="3273249" cy="2931268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2DD2DCF-7738-40F6-965E-96A742923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1" y="3452296"/>
            <a:ext cx="3273250" cy="293126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E084F9A0-62F0-498D-A748-0D44C11B3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4" y="1807763"/>
            <a:ext cx="3273249" cy="2931268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AE58E34-6C65-4F8A-92F6-22712BE602DD}"/>
              </a:ext>
            </a:extLst>
          </p:cNvPr>
          <p:cNvSpPr txBox="1"/>
          <p:nvPr/>
        </p:nvSpPr>
        <p:spPr>
          <a:xfrm>
            <a:off x="1106808" y="2659438"/>
            <a:ext cx="3302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We are not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= We’re not</a:t>
            </a:r>
            <a:endParaRPr kumimoji="0" lang="th-TH" sz="4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A5CBBF38-902D-498A-AF1B-AD89330180C5}"/>
              </a:ext>
            </a:extLst>
          </p:cNvPr>
          <p:cNvSpPr txBox="1"/>
          <p:nvPr/>
        </p:nvSpPr>
        <p:spPr>
          <a:xfrm>
            <a:off x="4548659" y="4520991"/>
            <a:ext cx="33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are not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= You’re not</a:t>
            </a:r>
            <a:endParaRPr kumimoji="0" lang="th-TH" sz="4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3647C211-2F80-411C-82CB-FC0F088501DC}"/>
              </a:ext>
            </a:extLst>
          </p:cNvPr>
          <p:cNvSpPr txBox="1"/>
          <p:nvPr/>
        </p:nvSpPr>
        <p:spPr>
          <a:xfrm>
            <a:off x="5203090" y="1839949"/>
            <a:ext cx="2272014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n w="28575">
                  <a:solidFill>
                    <a:schemeClr val="tx1"/>
                  </a:solidFill>
                </a:ln>
                <a:solidFill>
                  <a:srgbClr val="99FF33"/>
                </a:solidFill>
                <a:latin typeface="FC Candy Color" panose="020B0604020202020204" charset="-34"/>
                <a:cs typeface="FC Candy Color" panose="020B0604020202020204" charset="-34"/>
              </a:rPr>
              <a:t>ประธาน</a:t>
            </a:r>
          </a:p>
          <a:p>
            <a:pPr algn="ctr"/>
            <a:r>
              <a:rPr lang="th-TH" sz="4400" dirty="0">
                <a:ln w="28575">
                  <a:solidFill>
                    <a:schemeClr val="tx1"/>
                  </a:solidFill>
                </a:ln>
                <a:solidFill>
                  <a:srgbClr val="99FF33"/>
                </a:solidFill>
                <a:latin typeface="FC Candy Color" panose="020B0604020202020204" charset="-34"/>
                <a:cs typeface="FC Candy Color" panose="020B0604020202020204" charset="-34"/>
              </a:rPr>
              <a:t>พหูพจน์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97D0EC54-0C1D-4AED-B09B-85E7F6FF8665}"/>
              </a:ext>
            </a:extLst>
          </p:cNvPr>
          <p:cNvSpPr txBox="1"/>
          <p:nvPr/>
        </p:nvSpPr>
        <p:spPr>
          <a:xfrm>
            <a:off x="7927343" y="2830665"/>
            <a:ext cx="336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They</a:t>
            </a: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are not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= They’re not</a:t>
            </a:r>
            <a:endParaRPr kumimoji="0" lang="th-TH" sz="4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1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972424" y="121674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1724068" y="98461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AAE5C8E8-4415-485F-9BD1-13C8649CB62E}"/>
              </a:ext>
            </a:extLst>
          </p:cNvPr>
          <p:cNvGrpSpPr/>
          <p:nvPr/>
        </p:nvGrpSpPr>
        <p:grpSpPr>
          <a:xfrm>
            <a:off x="10362923" y="631410"/>
            <a:ext cx="1841865" cy="646331"/>
            <a:chOff x="1192336" y="3245520"/>
            <a:chExt cx="2134338" cy="774259"/>
          </a:xfrm>
        </p:grpSpPr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A53F52C4-026B-4198-A434-513A156F53C5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9BEDE815-6333-4314-9B2A-81657E6A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5" name="ดาว: 6 แฉก 4">
            <a:extLst>
              <a:ext uri="{FF2B5EF4-FFF2-40B4-BE49-F238E27FC236}">
                <a16:creationId xmlns:a16="http://schemas.microsoft.com/office/drawing/2014/main" id="{39D27D61-A2DF-4A47-9C02-B7FFF3AF6B18}"/>
              </a:ext>
            </a:extLst>
          </p:cNvPr>
          <p:cNvSpPr/>
          <p:nvPr/>
        </p:nvSpPr>
        <p:spPr>
          <a:xfrm>
            <a:off x="287923" y="180588"/>
            <a:ext cx="1707702" cy="1757101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227814B-157F-4813-803A-3C63808444BD}"/>
              </a:ext>
            </a:extLst>
          </p:cNvPr>
          <p:cNvSpPr txBox="1"/>
          <p:nvPr/>
        </p:nvSpPr>
        <p:spPr>
          <a:xfrm>
            <a:off x="470999" y="683117"/>
            <a:ext cx="138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รูปย่อ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3643AA2-7D96-4F60-A5F6-5C320B762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23" y="1599535"/>
            <a:ext cx="3273249" cy="2931268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AE58E34-6C65-4F8A-92F6-22712BE602DD}"/>
              </a:ext>
            </a:extLst>
          </p:cNvPr>
          <p:cNvSpPr txBox="1"/>
          <p:nvPr/>
        </p:nvSpPr>
        <p:spPr>
          <a:xfrm>
            <a:off x="1474916" y="2696230"/>
            <a:ext cx="2503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 am not =I’m not</a:t>
            </a:r>
            <a:endParaRPr kumimoji="0" lang="th-TH" sz="4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3647C211-2F80-411C-82CB-FC0F088501DC}"/>
              </a:ext>
            </a:extLst>
          </p:cNvPr>
          <p:cNvSpPr txBox="1"/>
          <p:nvPr/>
        </p:nvSpPr>
        <p:spPr>
          <a:xfrm>
            <a:off x="1204894" y="4710181"/>
            <a:ext cx="2272014" cy="14465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ประธาน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99FF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พหูพจน์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798D9F1D-2911-42DB-B9A6-46AFBD057DB6}"/>
              </a:ext>
            </a:extLst>
          </p:cNvPr>
          <p:cNvSpPr txBox="1"/>
          <p:nvPr/>
        </p:nvSpPr>
        <p:spPr>
          <a:xfrm>
            <a:off x="4810221" y="1938153"/>
            <a:ext cx="606578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Not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แปลว่า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ใช้เติมท้ายกริยาช่วยต่างๆ 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4CBCE9F-A522-43D5-A955-7BD548FFD728}"/>
              </a:ext>
            </a:extLst>
          </p:cNvPr>
          <p:cNvSpPr txBox="1"/>
          <p:nvPr/>
        </p:nvSpPr>
        <p:spPr>
          <a:xfrm>
            <a:off x="3764836" y="3731855"/>
            <a:ext cx="7678321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สรุป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is not= </a:t>
            </a:r>
            <a:r>
              <a:rPr lang="en-US" sz="4400" dirty="0"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isn’t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1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) (อีสเซ</a:t>
            </a:r>
            <a:r>
              <a:rPr lang="th-TH" sz="4400" dirty="0" err="1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ิ่น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      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are not=</a:t>
            </a:r>
            <a:r>
              <a:rPr lang="en-US" sz="4400" dirty="0"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aren’t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2+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)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(อ้า</a:t>
            </a:r>
            <a:r>
              <a:rPr kumimoji="0" lang="th-TH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รฺ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นทฺ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	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am not=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‘m not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(ไอมฺ </a:t>
            </a:r>
            <a:r>
              <a:rPr kumimoji="0" lang="th-TH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น็อทฺ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       ใช้กับ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เท่าน</a:t>
            </a:r>
            <a:r>
              <a:rPr lang="th-TH" sz="4400" dirty="0" err="1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ั้น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98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650263" y="414498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53F52C4-026B-4198-A434-513A156F53C5}"/>
              </a:ext>
            </a:extLst>
          </p:cNvPr>
          <p:cNvSpPr/>
          <p:nvPr/>
        </p:nvSpPr>
        <p:spPr>
          <a:xfrm>
            <a:off x="650263" y="1453276"/>
            <a:ext cx="225037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650263" y="2280622"/>
            <a:ext cx="10837868" cy="76944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ประธาน +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 am, are + not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+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ส่วนขยาย/กรรม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D48777C-BE05-452B-95D5-9688E446D26E}"/>
              </a:ext>
            </a:extLst>
          </p:cNvPr>
          <p:cNvSpPr txBox="1"/>
          <p:nvPr/>
        </p:nvSpPr>
        <p:spPr>
          <a:xfrm>
            <a:off x="702168" y="1412717"/>
            <a:ext cx="227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โครงสร้าง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F4ABE4-8D5C-4D65-B38D-83B00B58B2D7}"/>
              </a:ext>
            </a:extLst>
          </p:cNvPr>
          <p:cNvSpPr txBox="1"/>
          <p:nvPr/>
        </p:nvSpPr>
        <p:spPr>
          <a:xfrm>
            <a:off x="787785" y="5101983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baby.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เขาผู้ชาย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เด็กทารก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6DB84D5-6D08-4629-9CC9-0DE7565D6D7D}"/>
              </a:ext>
            </a:extLst>
          </p:cNvPr>
          <p:cNvSpPr txBox="1"/>
          <p:nvPr/>
        </p:nvSpPr>
        <p:spPr>
          <a:xfrm>
            <a:off x="5400733" y="5158236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Doctors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kind.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หมอ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คนใจดี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871655-BF6C-4B59-8682-5F2D3E93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68" y="3050063"/>
            <a:ext cx="2753921" cy="219961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5EBD45-CBEA-44EF-990B-CD32D12F2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5" y="3316398"/>
            <a:ext cx="1501739" cy="1891526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EBFDD33-DC2C-486B-A3AB-B373292C2234}"/>
              </a:ext>
            </a:extLst>
          </p:cNvPr>
          <p:cNvSpPr txBox="1"/>
          <p:nvPr/>
        </p:nvSpPr>
        <p:spPr>
          <a:xfrm>
            <a:off x="9287172" y="4723424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Adj.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3585F23-B72D-4CAE-AC2F-CF7FA4A39B91}"/>
              </a:ext>
            </a:extLst>
          </p:cNvPr>
          <p:cNvSpPr txBox="1"/>
          <p:nvPr/>
        </p:nvSpPr>
        <p:spPr>
          <a:xfrm>
            <a:off x="3994527" y="4805580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64EF809-B73D-47B4-B2D3-E6466943830A}"/>
              </a:ext>
            </a:extLst>
          </p:cNvPr>
          <p:cNvSpPr txBox="1"/>
          <p:nvPr/>
        </p:nvSpPr>
        <p:spPr>
          <a:xfrm>
            <a:off x="7615552" y="136795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  <p:sp>
        <p:nvSpPr>
          <p:cNvPr id="20" name="เครื่องหมายคูณ 19">
            <a:extLst>
              <a:ext uri="{FF2B5EF4-FFF2-40B4-BE49-F238E27FC236}">
                <a16:creationId xmlns:a16="http://schemas.microsoft.com/office/drawing/2014/main" id="{6BD71901-681B-4BA1-AB7A-7CD87C7BC4D7}"/>
              </a:ext>
            </a:extLst>
          </p:cNvPr>
          <p:cNvSpPr/>
          <p:nvPr/>
        </p:nvSpPr>
        <p:spPr>
          <a:xfrm>
            <a:off x="4752432" y="3355603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673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650263" y="414498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53F52C4-026B-4198-A434-513A156F53C5}"/>
              </a:ext>
            </a:extLst>
          </p:cNvPr>
          <p:cNvSpPr/>
          <p:nvPr/>
        </p:nvSpPr>
        <p:spPr>
          <a:xfrm>
            <a:off x="650263" y="1453276"/>
            <a:ext cx="225037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650263" y="2280622"/>
            <a:ext cx="10837868" cy="76944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ประธาน +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 am, are + not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+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ส่วนขยาย/กรรม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D48777C-BE05-452B-95D5-9688E446D26E}"/>
              </a:ext>
            </a:extLst>
          </p:cNvPr>
          <p:cNvSpPr txBox="1"/>
          <p:nvPr/>
        </p:nvSpPr>
        <p:spPr>
          <a:xfrm>
            <a:off x="702168" y="1412717"/>
            <a:ext cx="227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โครงสร้าง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F4ABE4-8D5C-4D65-B38D-83B00B58B2D7}"/>
              </a:ext>
            </a:extLst>
          </p:cNvPr>
          <p:cNvSpPr txBox="1"/>
          <p:nvPr/>
        </p:nvSpPr>
        <p:spPr>
          <a:xfrm>
            <a:off x="787785" y="5101983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baby.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เขาผู้ชาย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เด็กทารก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6DB84D5-6D08-4629-9CC9-0DE7565D6D7D}"/>
              </a:ext>
            </a:extLst>
          </p:cNvPr>
          <p:cNvSpPr txBox="1"/>
          <p:nvPr/>
        </p:nvSpPr>
        <p:spPr>
          <a:xfrm>
            <a:off x="5400733" y="5158236"/>
            <a:ext cx="554525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Doctors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kind.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หมอ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คนใจดี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871655-BF6C-4B59-8682-5F2D3E93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68" y="3050063"/>
            <a:ext cx="2753921" cy="219961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5EBD45-CBEA-44EF-990B-CD32D12F2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5" y="3316398"/>
            <a:ext cx="1501739" cy="1891526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EBFDD33-DC2C-486B-A3AB-B373292C2234}"/>
              </a:ext>
            </a:extLst>
          </p:cNvPr>
          <p:cNvSpPr txBox="1"/>
          <p:nvPr/>
        </p:nvSpPr>
        <p:spPr>
          <a:xfrm>
            <a:off x="9287172" y="4723424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Adj.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3585F23-B72D-4CAE-AC2F-CF7FA4A39B91}"/>
              </a:ext>
            </a:extLst>
          </p:cNvPr>
          <p:cNvSpPr txBox="1"/>
          <p:nvPr/>
        </p:nvSpPr>
        <p:spPr>
          <a:xfrm>
            <a:off x="3994527" y="4805580"/>
            <a:ext cx="11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N.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64EF809-B73D-47B4-B2D3-E6466943830A}"/>
              </a:ext>
            </a:extLst>
          </p:cNvPr>
          <p:cNvSpPr txBox="1"/>
          <p:nvPr/>
        </p:nvSpPr>
        <p:spPr>
          <a:xfrm>
            <a:off x="7644129" y="1412717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  <p:sp>
        <p:nvSpPr>
          <p:cNvPr id="20" name="เครื่องหมายคูณ 19">
            <a:extLst>
              <a:ext uri="{FF2B5EF4-FFF2-40B4-BE49-F238E27FC236}">
                <a16:creationId xmlns:a16="http://schemas.microsoft.com/office/drawing/2014/main" id="{6BD71901-681B-4BA1-AB7A-7CD87C7BC4D7}"/>
              </a:ext>
            </a:extLst>
          </p:cNvPr>
          <p:cNvSpPr/>
          <p:nvPr/>
        </p:nvSpPr>
        <p:spPr>
          <a:xfrm>
            <a:off x="4752432" y="3355603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43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902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50650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girl.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หล่อน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เด็กหญิง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514011" y="4350891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student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พวกเขา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นักเรียน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E940E-FDE6-470B-BA83-62A7F8DC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3863221"/>
            <a:ext cx="3237274" cy="258568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BF6C369-31CE-4310-AF04-BB501ED41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5142" r="2607" b="13613"/>
          <a:stretch/>
        </p:blipFill>
        <p:spPr>
          <a:xfrm>
            <a:off x="6797042" y="2041066"/>
            <a:ext cx="4506503" cy="2352408"/>
          </a:xfrm>
          <a:prstGeom prst="rect">
            <a:avLst/>
          </a:prstGeom>
        </p:spPr>
      </p:pic>
      <p:sp>
        <p:nvSpPr>
          <p:cNvPr id="16" name="เครื่องหมายคูณ 15">
            <a:extLst>
              <a:ext uri="{FF2B5EF4-FFF2-40B4-BE49-F238E27FC236}">
                <a16:creationId xmlns:a16="http://schemas.microsoft.com/office/drawing/2014/main" id="{D66C8FFC-38F4-47F1-8A7E-FB361A5BA130}"/>
              </a:ext>
            </a:extLst>
          </p:cNvPr>
          <p:cNvSpPr/>
          <p:nvPr/>
        </p:nvSpPr>
        <p:spPr>
          <a:xfrm>
            <a:off x="4933405" y="3863221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ED523BA-0B72-4C70-8A0A-A77601AFAD09}"/>
              </a:ext>
            </a:extLst>
          </p:cNvPr>
          <p:cNvSpPr txBox="1"/>
          <p:nvPr/>
        </p:nvSpPr>
        <p:spPr>
          <a:xfrm>
            <a:off x="8347166" y="137380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37680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902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50650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She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isn’t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girl.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หล่อน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เด็กหญิง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514011" y="4350891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student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พวกเขา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นักเรียน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E940E-FDE6-470B-BA83-62A7F8DC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3863221"/>
            <a:ext cx="3237274" cy="258568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BF6C369-31CE-4310-AF04-BB501ED41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5142" r="2607" b="13613"/>
          <a:stretch/>
        </p:blipFill>
        <p:spPr>
          <a:xfrm>
            <a:off x="6797042" y="2041066"/>
            <a:ext cx="4506503" cy="2352408"/>
          </a:xfrm>
          <a:prstGeom prst="rect">
            <a:avLst/>
          </a:prstGeom>
        </p:spPr>
      </p:pic>
      <p:sp>
        <p:nvSpPr>
          <p:cNvPr id="16" name="เครื่องหมายคูณ 15">
            <a:extLst>
              <a:ext uri="{FF2B5EF4-FFF2-40B4-BE49-F238E27FC236}">
                <a16:creationId xmlns:a16="http://schemas.microsoft.com/office/drawing/2014/main" id="{D66C8FFC-38F4-47F1-8A7E-FB361A5BA130}"/>
              </a:ext>
            </a:extLst>
          </p:cNvPr>
          <p:cNvSpPr/>
          <p:nvPr/>
        </p:nvSpPr>
        <p:spPr>
          <a:xfrm>
            <a:off x="4933405" y="3863221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2A95357-4E38-4916-8B11-1303FEEE7680}"/>
              </a:ext>
            </a:extLst>
          </p:cNvPr>
          <p:cNvSpPr txBox="1"/>
          <p:nvPr/>
        </p:nvSpPr>
        <p:spPr>
          <a:xfrm>
            <a:off x="8236375" y="137380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4378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5823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 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m not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doctor.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หมอ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451420" y="4509314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clever.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คุณ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คนฉลาด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569030-FEBF-4E9A-A02F-40C069F1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13341" b="5623"/>
          <a:stretch/>
        </p:blipFill>
        <p:spPr>
          <a:xfrm>
            <a:off x="2085766" y="3898969"/>
            <a:ext cx="2516649" cy="257719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63F2F9D-5911-432C-8A51-053AE137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7745" r="6330" b="9435"/>
          <a:stretch/>
        </p:blipFill>
        <p:spPr>
          <a:xfrm>
            <a:off x="8284575" y="1857337"/>
            <a:ext cx="2264827" cy="2865485"/>
          </a:xfrm>
          <a:prstGeom prst="rect">
            <a:avLst/>
          </a:prstGeom>
        </p:spPr>
      </p:pic>
      <p:sp>
        <p:nvSpPr>
          <p:cNvPr id="15" name="เครื่องหมายคูณ 14">
            <a:extLst>
              <a:ext uri="{FF2B5EF4-FFF2-40B4-BE49-F238E27FC236}">
                <a16:creationId xmlns:a16="http://schemas.microsoft.com/office/drawing/2014/main" id="{83776056-4242-424D-96FC-3C79F936121B}"/>
              </a:ext>
            </a:extLst>
          </p:cNvPr>
          <p:cNvSpPr/>
          <p:nvPr/>
        </p:nvSpPr>
        <p:spPr>
          <a:xfrm>
            <a:off x="6136037" y="2370792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758B816-9C61-4F69-9984-2B8D7367CFD3}"/>
              </a:ext>
            </a:extLst>
          </p:cNvPr>
          <p:cNvSpPr txBox="1"/>
          <p:nvPr/>
        </p:nvSpPr>
        <p:spPr>
          <a:xfrm>
            <a:off x="8284575" y="135899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2021944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5823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’m not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doctor.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หมอ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6451420" y="4509314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clever.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คุณ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คนฉลาด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569030-FEBF-4E9A-A02F-40C069F1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13341" b="5623"/>
          <a:stretch/>
        </p:blipFill>
        <p:spPr>
          <a:xfrm>
            <a:off x="2085766" y="3898969"/>
            <a:ext cx="2516649" cy="257719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63F2F9D-5911-432C-8A51-053AE137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7745" r="6330" b="9435"/>
          <a:stretch/>
        </p:blipFill>
        <p:spPr>
          <a:xfrm>
            <a:off x="8284575" y="1857337"/>
            <a:ext cx="2264827" cy="2865485"/>
          </a:xfrm>
          <a:prstGeom prst="rect">
            <a:avLst/>
          </a:prstGeom>
        </p:spPr>
      </p:pic>
      <p:sp>
        <p:nvSpPr>
          <p:cNvPr id="15" name="เครื่องหมายคูณ 14">
            <a:extLst>
              <a:ext uri="{FF2B5EF4-FFF2-40B4-BE49-F238E27FC236}">
                <a16:creationId xmlns:a16="http://schemas.microsoft.com/office/drawing/2014/main" id="{83776056-4242-424D-96FC-3C79F936121B}"/>
              </a:ext>
            </a:extLst>
          </p:cNvPr>
          <p:cNvSpPr/>
          <p:nvPr/>
        </p:nvSpPr>
        <p:spPr>
          <a:xfrm>
            <a:off x="6136037" y="2370792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7177B3D-64E2-4E37-A1F7-B38E01FA63F0}"/>
              </a:ext>
            </a:extLst>
          </p:cNvPr>
          <p:cNvSpPr txBox="1"/>
          <p:nvPr/>
        </p:nvSpPr>
        <p:spPr>
          <a:xfrm>
            <a:off x="8438059" y="1282198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1281679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08451" y="1223571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0" y="2274840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rich.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เขาผู้ชาย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เป็นคนรวย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5369103" y="4645345"/>
            <a:ext cx="629902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We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from Thailand.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พวกเรา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มาจากประเทศไทย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1F4D9F-BD46-4C08-B24A-B7CCCBCC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4" y="3870191"/>
            <a:ext cx="3932372" cy="235565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182F1E6-C5C8-4B1F-AA24-0348CCD22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5283" r="6549" b="4817"/>
          <a:stretch/>
        </p:blipFill>
        <p:spPr>
          <a:xfrm>
            <a:off x="6449275" y="2338521"/>
            <a:ext cx="2352114" cy="191524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718A119-AACC-4A40-B947-3014B8204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6494" r="8367" b="4383"/>
          <a:stretch/>
        </p:blipFill>
        <p:spPr>
          <a:xfrm>
            <a:off x="8869525" y="1977742"/>
            <a:ext cx="2469909" cy="249507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7B2E78E-29E8-48B3-8A71-CA7F55A71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6" y="3774938"/>
            <a:ext cx="1259693" cy="839795"/>
          </a:xfrm>
          <a:prstGeom prst="rect">
            <a:avLst/>
          </a:prstGeom>
        </p:spPr>
      </p:pic>
      <p:sp>
        <p:nvSpPr>
          <p:cNvPr id="17" name="เครื่องหมายคูณ 16">
            <a:extLst>
              <a:ext uri="{FF2B5EF4-FFF2-40B4-BE49-F238E27FC236}">
                <a16:creationId xmlns:a16="http://schemas.microsoft.com/office/drawing/2014/main" id="{025AF4A2-940E-4EA4-8B29-557BC753B023}"/>
              </a:ext>
            </a:extLst>
          </p:cNvPr>
          <p:cNvSpPr/>
          <p:nvPr/>
        </p:nvSpPr>
        <p:spPr>
          <a:xfrm>
            <a:off x="5236318" y="1822516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0B53268-43E4-4747-9919-707E381A695E}"/>
              </a:ext>
            </a:extLst>
          </p:cNvPr>
          <p:cNvSpPr txBox="1"/>
          <p:nvPr/>
        </p:nvSpPr>
        <p:spPr>
          <a:xfrm>
            <a:off x="8386713" y="1322135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1104473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08451" y="1223571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0" y="2274840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rich.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เขาผู้ชาย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เป็นคนรวย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5369103" y="4645345"/>
            <a:ext cx="629902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We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from Thailand.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พวกเรา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มาจากประเทศไทย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1F4D9F-BD46-4C08-B24A-B7CCCBCC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4" y="3870191"/>
            <a:ext cx="3932372" cy="235565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182F1E6-C5C8-4B1F-AA24-0348CCD22E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5283" r="6549" b="4817"/>
          <a:stretch/>
        </p:blipFill>
        <p:spPr>
          <a:xfrm>
            <a:off x="6449275" y="2338521"/>
            <a:ext cx="2352114" cy="191524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718A119-AACC-4A40-B947-3014B82042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6494" r="8367" b="4383"/>
          <a:stretch/>
        </p:blipFill>
        <p:spPr>
          <a:xfrm>
            <a:off x="8869525" y="1977742"/>
            <a:ext cx="2469909" cy="249507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7B2E78E-29E8-48B3-8A71-CA7F55A716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6" y="3774938"/>
            <a:ext cx="1259693" cy="839795"/>
          </a:xfrm>
          <a:prstGeom prst="rect">
            <a:avLst/>
          </a:prstGeom>
        </p:spPr>
      </p:pic>
      <p:sp>
        <p:nvSpPr>
          <p:cNvPr id="17" name="เครื่องหมายคูณ 16">
            <a:extLst>
              <a:ext uri="{FF2B5EF4-FFF2-40B4-BE49-F238E27FC236}">
                <a16:creationId xmlns:a16="http://schemas.microsoft.com/office/drawing/2014/main" id="{025AF4A2-940E-4EA4-8B29-557BC753B023}"/>
              </a:ext>
            </a:extLst>
          </p:cNvPr>
          <p:cNvSpPr/>
          <p:nvPr/>
        </p:nvSpPr>
        <p:spPr>
          <a:xfrm>
            <a:off x="5236318" y="1822516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BF45CAF6-645A-4DF1-8F53-87C9BE258462}"/>
              </a:ext>
            </a:extLst>
          </p:cNvPr>
          <p:cNvSpPr txBox="1"/>
          <p:nvPr/>
        </p:nvSpPr>
        <p:spPr>
          <a:xfrm>
            <a:off x="8386713" y="1322135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1634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1D3C460-AB25-4ECC-8C00-2CC7D5DDF19D}"/>
              </a:ext>
            </a:extLst>
          </p:cNvPr>
          <p:cNvSpPr txBox="1"/>
          <p:nvPr/>
        </p:nvSpPr>
        <p:spPr>
          <a:xfrm>
            <a:off x="1472188" y="1894956"/>
            <a:ext cx="90081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is , am, are  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ตามหลังประธาน </a:t>
            </a:r>
          </a:p>
          <a:p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			แปลว่า เป็น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,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อยู่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,</a:t>
            </a: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คือ </a:t>
            </a:r>
          </a:p>
          <a:p>
            <a:pPr algn="ctr"/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(เป็นกริยาแท้)</a:t>
            </a:r>
          </a:p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, am, are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ตามหลัง กริยาเติม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			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ไม่ต้องแปลความหมาย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(เป็นกริยาช่วย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ใน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Conti</a:t>
            </a:r>
            <a:r>
              <a:rPr lang="en-US" sz="4400" dirty="0" err="1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nuouse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 Tense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)</a:t>
            </a:r>
          </a:p>
          <a:p>
            <a:endParaRPr lang="th-TH" sz="4400" dirty="0"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id="{F064C7A0-EC26-4B50-9257-57AE162BFA6E}"/>
              </a:ext>
            </a:extLst>
          </p:cNvPr>
          <p:cNvSpPr/>
          <p:nvPr/>
        </p:nvSpPr>
        <p:spPr>
          <a:xfrm>
            <a:off x="896330" y="1229042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5F342CE-D9C1-474E-9C55-350B236673B2}"/>
              </a:ext>
            </a:extLst>
          </p:cNvPr>
          <p:cNvSpPr txBox="1"/>
          <p:nvPr/>
        </p:nvSpPr>
        <p:spPr>
          <a:xfrm>
            <a:off x="1067996" y="1185647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1900921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1867CF-3522-4DB9-BA3B-D16B2144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3105" r="11150" b="9790"/>
          <a:stretch/>
        </p:blipFill>
        <p:spPr>
          <a:xfrm>
            <a:off x="2081715" y="3696176"/>
            <a:ext cx="3060550" cy="2651761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155413-65F3-4B53-A398-2A40CE0A43DF}"/>
              </a:ext>
            </a:extLst>
          </p:cNvPr>
          <p:cNvSpPr txBox="1"/>
          <p:nvPr/>
        </p:nvSpPr>
        <p:spPr>
          <a:xfrm>
            <a:off x="1370732" y="2083829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fat cat.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แมวที่อ้วน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E670D1-FF42-45D4-99E4-09F8A1AC8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6435"/>
          <a:stretch/>
        </p:blipFill>
        <p:spPr>
          <a:xfrm>
            <a:off x="6648129" y="1384578"/>
            <a:ext cx="4246293" cy="362529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816BF62-2464-4C5D-B0C8-D97CD4F144A9}"/>
              </a:ext>
            </a:extLst>
          </p:cNvPr>
          <p:cNvSpPr txBox="1"/>
          <p:nvPr/>
        </p:nvSpPr>
        <p:spPr>
          <a:xfrm>
            <a:off x="5485780" y="4858027"/>
            <a:ext cx="57868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cute cat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พวกมัน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แมวที่น่ารัก</a:t>
            </a:r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B879963E-EE2B-47FA-9CA0-FCA354ECCEA4}"/>
              </a:ext>
            </a:extLst>
          </p:cNvPr>
          <p:cNvSpPr/>
          <p:nvPr/>
        </p:nvSpPr>
        <p:spPr>
          <a:xfrm>
            <a:off x="807227" y="1185647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37241CE-6F64-4E38-99DD-9810938D48E9}"/>
              </a:ext>
            </a:extLst>
          </p:cNvPr>
          <p:cNvSpPr txBox="1"/>
          <p:nvPr/>
        </p:nvSpPr>
        <p:spPr>
          <a:xfrm>
            <a:off x="851267" y="113968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D61CFF-D48A-4E78-8391-75869E005D42}"/>
              </a:ext>
            </a:extLst>
          </p:cNvPr>
          <p:cNvSpPr txBox="1"/>
          <p:nvPr/>
        </p:nvSpPr>
        <p:spPr>
          <a:xfrm>
            <a:off x="1711813" y="1334798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6" name="เครื่องหมายคูณ 15">
            <a:extLst>
              <a:ext uri="{FF2B5EF4-FFF2-40B4-BE49-F238E27FC236}">
                <a16:creationId xmlns:a16="http://schemas.microsoft.com/office/drawing/2014/main" id="{80E0B0F2-91F8-439D-9312-6556166EF14E}"/>
              </a:ext>
            </a:extLst>
          </p:cNvPr>
          <p:cNvSpPr/>
          <p:nvPr/>
        </p:nvSpPr>
        <p:spPr>
          <a:xfrm>
            <a:off x="5443402" y="3354110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E0D6826-7AD1-4052-878A-91ED8DF9F8F0}"/>
              </a:ext>
            </a:extLst>
          </p:cNvPr>
          <p:cNvSpPr txBox="1"/>
          <p:nvPr/>
        </p:nvSpPr>
        <p:spPr>
          <a:xfrm>
            <a:off x="7819751" y="1257008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3253678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1867CF-3522-4DB9-BA3B-D16B2144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3105" r="11150" b="9790"/>
          <a:stretch/>
        </p:blipFill>
        <p:spPr>
          <a:xfrm>
            <a:off x="2081715" y="3696176"/>
            <a:ext cx="3060550" cy="2651761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155413-65F3-4B53-A398-2A40CE0A43DF}"/>
              </a:ext>
            </a:extLst>
          </p:cNvPr>
          <p:cNvSpPr txBox="1"/>
          <p:nvPr/>
        </p:nvSpPr>
        <p:spPr>
          <a:xfrm>
            <a:off x="1370732" y="2083829"/>
            <a:ext cx="48027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fat cat.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มัน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แมวที่อ้วน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E670D1-FF42-45D4-99E4-09F8A1AC8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6435"/>
          <a:stretch/>
        </p:blipFill>
        <p:spPr>
          <a:xfrm>
            <a:off x="6648129" y="1384578"/>
            <a:ext cx="4246293" cy="362529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816BF62-2464-4C5D-B0C8-D97CD4F144A9}"/>
              </a:ext>
            </a:extLst>
          </p:cNvPr>
          <p:cNvSpPr txBox="1"/>
          <p:nvPr/>
        </p:nvSpPr>
        <p:spPr>
          <a:xfrm>
            <a:off x="5485780" y="4858027"/>
            <a:ext cx="57868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cute cat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พวกมัน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แมวที่น่ารัก</a:t>
            </a:r>
          </a:p>
        </p:txBody>
      </p:sp>
      <p:sp>
        <p:nvSpPr>
          <p:cNvPr id="13" name="รูปแบบอิสระ: รูปร่าง 12">
            <a:extLst>
              <a:ext uri="{FF2B5EF4-FFF2-40B4-BE49-F238E27FC236}">
                <a16:creationId xmlns:a16="http://schemas.microsoft.com/office/drawing/2014/main" id="{B879963E-EE2B-47FA-9CA0-FCA354ECCEA4}"/>
              </a:ext>
            </a:extLst>
          </p:cNvPr>
          <p:cNvSpPr/>
          <p:nvPr/>
        </p:nvSpPr>
        <p:spPr>
          <a:xfrm>
            <a:off x="807227" y="1185647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37241CE-6F64-4E38-99DD-9810938D48E9}"/>
              </a:ext>
            </a:extLst>
          </p:cNvPr>
          <p:cNvSpPr txBox="1"/>
          <p:nvPr/>
        </p:nvSpPr>
        <p:spPr>
          <a:xfrm>
            <a:off x="851267" y="113968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D61CFF-D48A-4E78-8391-75869E005D42}"/>
              </a:ext>
            </a:extLst>
          </p:cNvPr>
          <p:cNvSpPr txBox="1"/>
          <p:nvPr/>
        </p:nvSpPr>
        <p:spPr>
          <a:xfrm>
            <a:off x="1711813" y="1334798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6" name="เครื่องหมายคูณ 15">
            <a:extLst>
              <a:ext uri="{FF2B5EF4-FFF2-40B4-BE49-F238E27FC236}">
                <a16:creationId xmlns:a16="http://schemas.microsoft.com/office/drawing/2014/main" id="{80E0B0F2-91F8-439D-9312-6556166EF14E}"/>
              </a:ext>
            </a:extLst>
          </p:cNvPr>
          <p:cNvSpPr/>
          <p:nvPr/>
        </p:nvSpPr>
        <p:spPr>
          <a:xfrm>
            <a:off x="5443402" y="3354110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F1D39E5-E1AD-425F-A1BB-3C0AD7B439AE}"/>
              </a:ext>
            </a:extLst>
          </p:cNvPr>
          <p:cNvSpPr txBox="1"/>
          <p:nvPr/>
        </p:nvSpPr>
        <p:spPr>
          <a:xfrm>
            <a:off x="7746819" y="129619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1924973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CF38809-DB49-4C45-A0E0-255BE5FC3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73" r="9837" b="12610"/>
          <a:stretch/>
        </p:blipFill>
        <p:spPr>
          <a:xfrm>
            <a:off x="3981175" y="2948727"/>
            <a:ext cx="4859383" cy="354762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FF59A7-FF4F-4A6D-A7E1-584E331CCC1F}"/>
              </a:ext>
            </a:extLst>
          </p:cNvPr>
          <p:cNvSpPr txBox="1"/>
          <p:nvPr/>
        </p:nvSpPr>
        <p:spPr>
          <a:xfrm>
            <a:off x="1005974" y="1649949"/>
            <a:ext cx="101800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teacher and student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 aren’t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in the classroom.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ครูและนักเรียนหลายคน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ไม่อยู่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ในห้องเรียน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22E0E527-15DA-4D7F-A9FB-71DD37D396F5}"/>
              </a:ext>
            </a:extLst>
          </p:cNvPr>
          <p:cNvSpPr/>
          <p:nvPr/>
        </p:nvSpPr>
        <p:spPr>
          <a:xfrm>
            <a:off x="1192336" y="3245520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84F45EC-36F9-4D7A-BD3D-D7BB8C941B46}"/>
              </a:ext>
            </a:extLst>
          </p:cNvPr>
          <p:cNvSpPr txBox="1"/>
          <p:nvPr/>
        </p:nvSpPr>
        <p:spPr>
          <a:xfrm>
            <a:off x="1312469" y="3257675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08ECFF1-6D51-4701-BAFE-A2A1AA6EBB42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2" name="เครื่องหมายคูณ 1">
            <a:extLst>
              <a:ext uri="{FF2B5EF4-FFF2-40B4-BE49-F238E27FC236}">
                <a16:creationId xmlns:a16="http://schemas.microsoft.com/office/drawing/2014/main" id="{2F343D71-4106-4F94-BDC2-2D17666E4D27}"/>
              </a:ext>
            </a:extLst>
          </p:cNvPr>
          <p:cNvSpPr/>
          <p:nvPr/>
        </p:nvSpPr>
        <p:spPr>
          <a:xfrm>
            <a:off x="8958399" y="3740068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CCEFB89-67CB-4E98-8F7E-077CC0465951}"/>
              </a:ext>
            </a:extLst>
          </p:cNvPr>
          <p:cNvSpPr txBox="1"/>
          <p:nvPr/>
        </p:nvSpPr>
        <p:spPr>
          <a:xfrm>
            <a:off x="8229055" y="111933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386339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CF38809-DB49-4C45-A0E0-255BE5FC3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73" r="9837" b="12610"/>
          <a:stretch/>
        </p:blipFill>
        <p:spPr>
          <a:xfrm>
            <a:off x="3981175" y="2948727"/>
            <a:ext cx="4859383" cy="354762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FF59A7-FF4F-4A6D-A7E1-584E331CCC1F}"/>
              </a:ext>
            </a:extLst>
          </p:cNvPr>
          <p:cNvSpPr txBox="1"/>
          <p:nvPr/>
        </p:nvSpPr>
        <p:spPr>
          <a:xfrm>
            <a:off x="1005974" y="1649949"/>
            <a:ext cx="101800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teacher and student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 are not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in the classroom.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ครูและนักเรียนหลายคน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ไม่อยู่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ในห้องเรียน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22E0E527-15DA-4D7F-A9FB-71DD37D396F5}"/>
              </a:ext>
            </a:extLst>
          </p:cNvPr>
          <p:cNvSpPr/>
          <p:nvPr/>
        </p:nvSpPr>
        <p:spPr>
          <a:xfrm>
            <a:off x="1192336" y="3245520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84F45EC-36F9-4D7A-BD3D-D7BB8C941B46}"/>
              </a:ext>
            </a:extLst>
          </p:cNvPr>
          <p:cNvSpPr txBox="1"/>
          <p:nvPr/>
        </p:nvSpPr>
        <p:spPr>
          <a:xfrm>
            <a:off x="1312469" y="3257675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08ECFF1-6D51-4701-BAFE-A2A1AA6EBB42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2" name="เครื่องหมายคูณ 1">
            <a:extLst>
              <a:ext uri="{FF2B5EF4-FFF2-40B4-BE49-F238E27FC236}">
                <a16:creationId xmlns:a16="http://schemas.microsoft.com/office/drawing/2014/main" id="{2F343D71-4106-4F94-BDC2-2D17666E4D27}"/>
              </a:ext>
            </a:extLst>
          </p:cNvPr>
          <p:cNvSpPr/>
          <p:nvPr/>
        </p:nvSpPr>
        <p:spPr>
          <a:xfrm>
            <a:off x="8958399" y="3740068"/>
            <a:ext cx="1580606" cy="14499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CCEFB89-67CB-4E98-8F7E-077CC0465951}"/>
              </a:ext>
            </a:extLst>
          </p:cNvPr>
          <p:cNvSpPr txBox="1"/>
          <p:nvPr/>
        </p:nvSpPr>
        <p:spPr>
          <a:xfrm>
            <a:off x="8229055" y="111933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2695870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B7A6E14-CECF-4E9A-9F4E-52DE6CA892A9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B2FDF4-E8F8-4572-8394-8F6844B4A59C}"/>
              </a:ext>
            </a:extLst>
          </p:cNvPr>
          <p:cNvSpPr txBox="1"/>
          <p:nvPr/>
        </p:nvSpPr>
        <p:spPr>
          <a:xfrm>
            <a:off x="2352271" y="1966837"/>
            <a:ext cx="38497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Tom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isn’t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tall.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ทอม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สูง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73C1B-4A73-4C45-8DF0-18A210B4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0" y="1888194"/>
            <a:ext cx="4378155" cy="4378155"/>
          </a:xfrm>
          <a:prstGeom prst="rect">
            <a:avLst/>
          </a:prstGeom>
        </p:spPr>
      </p:pic>
      <p:sp>
        <p:nvSpPr>
          <p:cNvPr id="5" name="ลูกศร: ขวาท้ายบาก 4">
            <a:extLst>
              <a:ext uri="{FF2B5EF4-FFF2-40B4-BE49-F238E27FC236}">
                <a16:creationId xmlns:a16="http://schemas.microsoft.com/office/drawing/2014/main" id="{7B854BB7-1AE3-4094-BB52-3A1ED2213F4C}"/>
              </a:ext>
            </a:extLst>
          </p:cNvPr>
          <p:cNvSpPr/>
          <p:nvPr/>
        </p:nvSpPr>
        <p:spPr>
          <a:xfrm rot="8887570">
            <a:off x="10725483" y="3108543"/>
            <a:ext cx="618309" cy="4702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0111F1A-7686-4E27-8A42-3C21A74EC731}"/>
              </a:ext>
            </a:extLst>
          </p:cNvPr>
          <p:cNvGrpSpPr/>
          <p:nvPr/>
        </p:nvGrpSpPr>
        <p:grpSpPr>
          <a:xfrm>
            <a:off x="861234" y="1170555"/>
            <a:ext cx="2134338" cy="774259"/>
            <a:chOff x="1192336" y="3245520"/>
            <a:chExt cx="2134338" cy="774259"/>
          </a:xfrm>
        </p:grpSpPr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75D8EC29-EDE5-4D00-98AA-1D7153B92AEE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A77DC36E-1FF7-4833-9534-B4419A1B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99324E0-3D82-41A9-9C7F-129D046DFC94}"/>
              </a:ext>
            </a:extLst>
          </p:cNvPr>
          <p:cNvSpPr txBox="1"/>
          <p:nvPr/>
        </p:nvSpPr>
        <p:spPr>
          <a:xfrm>
            <a:off x="887805" y="3699822"/>
            <a:ext cx="5345899" cy="212365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***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is,am,are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จำง่ายๆ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หนึ่ง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คนใช้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คนใช้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am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เท่านั้น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3FE5745-4B98-4C73-96A5-AFC4085F271A}"/>
              </a:ext>
            </a:extLst>
          </p:cNvPr>
          <p:cNvSpPr txBox="1"/>
          <p:nvPr/>
        </p:nvSpPr>
        <p:spPr>
          <a:xfrm>
            <a:off x="7574002" y="2277582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Tim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24D1787-14B2-4E64-A5B1-C0815CEE0C3A}"/>
              </a:ext>
            </a:extLst>
          </p:cNvPr>
          <p:cNvSpPr txBox="1"/>
          <p:nvPr/>
        </p:nvSpPr>
        <p:spPr>
          <a:xfrm>
            <a:off x="9504196" y="2346858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Tom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เครื่องหมายคูณ 18">
            <a:extLst>
              <a:ext uri="{FF2B5EF4-FFF2-40B4-BE49-F238E27FC236}">
                <a16:creationId xmlns:a16="http://schemas.microsoft.com/office/drawing/2014/main" id="{09A68FC7-6589-4E58-A2B3-F6D0D75AA02C}"/>
              </a:ext>
            </a:extLst>
          </p:cNvPr>
          <p:cNvSpPr/>
          <p:nvPr/>
        </p:nvSpPr>
        <p:spPr>
          <a:xfrm>
            <a:off x="9930075" y="1382023"/>
            <a:ext cx="1211843" cy="122397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D19C7C76-F71E-4F9D-8ECB-AA1F483C6722}"/>
              </a:ext>
            </a:extLst>
          </p:cNvPr>
          <p:cNvSpPr txBox="1"/>
          <p:nvPr/>
        </p:nvSpPr>
        <p:spPr>
          <a:xfrm>
            <a:off x="8180612" y="1028278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394237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B7A6E14-CECF-4E9A-9F4E-52DE6CA892A9}"/>
              </a:ext>
            </a:extLst>
          </p:cNvPr>
          <p:cNvSpPr txBox="1"/>
          <p:nvPr/>
        </p:nvSpPr>
        <p:spPr>
          <a:xfrm>
            <a:off x="2122061" y="1028279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FB2FDF4-E8F8-4572-8394-8F6844B4A59C}"/>
              </a:ext>
            </a:extLst>
          </p:cNvPr>
          <p:cNvSpPr txBox="1"/>
          <p:nvPr/>
        </p:nvSpPr>
        <p:spPr>
          <a:xfrm>
            <a:off x="2352271" y="1966837"/>
            <a:ext cx="38497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Tom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is not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tall.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ทอม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ไม่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สูง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5E73C1B-4A73-4C45-8DF0-18A210B4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0" y="1888194"/>
            <a:ext cx="4378155" cy="4378155"/>
          </a:xfrm>
          <a:prstGeom prst="rect">
            <a:avLst/>
          </a:prstGeom>
        </p:spPr>
      </p:pic>
      <p:sp>
        <p:nvSpPr>
          <p:cNvPr id="5" name="ลูกศร: ขวาท้ายบาก 4">
            <a:extLst>
              <a:ext uri="{FF2B5EF4-FFF2-40B4-BE49-F238E27FC236}">
                <a16:creationId xmlns:a16="http://schemas.microsoft.com/office/drawing/2014/main" id="{7B854BB7-1AE3-4094-BB52-3A1ED2213F4C}"/>
              </a:ext>
            </a:extLst>
          </p:cNvPr>
          <p:cNvSpPr/>
          <p:nvPr/>
        </p:nvSpPr>
        <p:spPr>
          <a:xfrm rot="8887570">
            <a:off x="10725483" y="3108543"/>
            <a:ext cx="618309" cy="47026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0111F1A-7686-4E27-8A42-3C21A74EC731}"/>
              </a:ext>
            </a:extLst>
          </p:cNvPr>
          <p:cNvGrpSpPr/>
          <p:nvPr/>
        </p:nvGrpSpPr>
        <p:grpSpPr>
          <a:xfrm>
            <a:off x="861234" y="1170555"/>
            <a:ext cx="2134338" cy="774259"/>
            <a:chOff x="1192336" y="3245520"/>
            <a:chExt cx="2134338" cy="774259"/>
          </a:xfrm>
        </p:grpSpPr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75D8EC29-EDE5-4D00-98AA-1D7153B92AEE}"/>
                </a:ext>
              </a:extLst>
            </p:cNvPr>
            <p:cNvSpPr/>
            <p:nvPr/>
          </p:nvSpPr>
          <p:spPr>
            <a:xfrm>
              <a:off x="1192336" y="3245520"/>
              <a:ext cx="1945343" cy="756965"/>
            </a:xfrm>
            <a:custGeom>
              <a:avLst/>
              <a:gdLst>
                <a:gd name="connsiteX0" fmla="*/ 148634 w 1832584"/>
                <a:gd name="connsiteY0" fmla="*/ 36689 h 783743"/>
                <a:gd name="connsiteX1" fmla="*/ 92363 w 1832584"/>
                <a:gd name="connsiteY1" fmla="*/ 599397 h 783743"/>
                <a:gd name="connsiteX2" fmla="*/ 458123 w 1832584"/>
                <a:gd name="connsiteY2" fmla="*/ 768209 h 783743"/>
                <a:gd name="connsiteX3" fmla="*/ 1330320 w 1832584"/>
                <a:gd name="connsiteY3" fmla="*/ 768209 h 783743"/>
                <a:gd name="connsiteX4" fmla="*/ 1696080 w 1832584"/>
                <a:gd name="connsiteY4" fmla="*/ 697871 h 783743"/>
                <a:gd name="connsiteX5" fmla="*/ 1794554 w 1832584"/>
                <a:gd name="connsiteY5" fmla="*/ 261773 h 783743"/>
                <a:gd name="connsiteX6" fmla="*/ 1667945 w 1832584"/>
                <a:gd name="connsiteY6" fmla="*/ 78893 h 783743"/>
                <a:gd name="connsiteX7" fmla="*/ 148634 w 1832584"/>
                <a:gd name="connsiteY7" fmla="*/ 36689 h 78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584" h="783743">
                  <a:moveTo>
                    <a:pt x="148634" y="36689"/>
                  </a:moveTo>
                  <a:cubicBezTo>
                    <a:pt x="-113963" y="123440"/>
                    <a:pt x="40781" y="477477"/>
                    <a:pt x="92363" y="599397"/>
                  </a:cubicBezTo>
                  <a:cubicBezTo>
                    <a:pt x="143944" y="721317"/>
                    <a:pt x="251797" y="740074"/>
                    <a:pt x="458123" y="768209"/>
                  </a:cubicBezTo>
                  <a:cubicBezTo>
                    <a:pt x="664449" y="796344"/>
                    <a:pt x="1123994" y="779932"/>
                    <a:pt x="1330320" y="768209"/>
                  </a:cubicBezTo>
                  <a:cubicBezTo>
                    <a:pt x="1536646" y="756486"/>
                    <a:pt x="1618708" y="782277"/>
                    <a:pt x="1696080" y="697871"/>
                  </a:cubicBezTo>
                  <a:cubicBezTo>
                    <a:pt x="1773452" y="613465"/>
                    <a:pt x="1799243" y="364936"/>
                    <a:pt x="1794554" y="261773"/>
                  </a:cubicBezTo>
                  <a:cubicBezTo>
                    <a:pt x="1789865" y="158610"/>
                    <a:pt x="1942265" y="118752"/>
                    <a:pt x="1667945" y="78893"/>
                  </a:cubicBezTo>
                  <a:cubicBezTo>
                    <a:pt x="1393625" y="39035"/>
                    <a:pt x="411231" y="-50062"/>
                    <a:pt x="148634" y="36689"/>
                  </a:cubicBezTo>
                  <a:close/>
                </a:path>
              </a:pathLst>
            </a:cu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A77DC36E-1FF7-4833-9534-B4419A1BC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4075" y="3245520"/>
              <a:ext cx="1932599" cy="774259"/>
            </a:xfrm>
            <a:prstGeom prst="rect">
              <a:avLst/>
            </a:prstGeom>
          </p:spPr>
        </p:pic>
      </p:grp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99324E0-3D82-41A9-9C7F-129D046DFC94}"/>
              </a:ext>
            </a:extLst>
          </p:cNvPr>
          <p:cNvSpPr txBox="1"/>
          <p:nvPr/>
        </p:nvSpPr>
        <p:spPr>
          <a:xfrm>
            <a:off x="887805" y="3699822"/>
            <a:ext cx="5345899" cy="212365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***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is,am,are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จำง่ายๆ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หนึ่ง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คนใช้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หลาย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คนใช้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am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เท่านั้น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3FE5745-4B98-4C73-96A5-AFC4085F271A}"/>
              </a:ext>
            </a:extLst>
          </p:cNvPr>
          <p:cNvSpPr txBox="1"/>
          <p:nvPr/>
        </p:nvSpPr>
        <p:spPr>
          <a:xfrm>
            <a:off x="7574002" y="2277582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Tim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24D1787-14B2-4E64-A5B1-C0815CEE0C3A}"/>
              </a:ext>
            </a:extLst>
          </p:cNvPr>
          <p:cNvSpPr txBox="1"/>
          <p:nvPr/>
        </p:nvSpPr>
        <p:spPr>
          <a:xfrm>
            <a:off x="9504196" y="2346858"/>
            <a:ext cx="17827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Tom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เครื่องหมายคูณ 18">
            <a:extLst>
              <a:ext uri="{FF2B5EF4-FFF2-40B4-BE49-F238E27FC236}">
                <a16:creationId xmlns:a16="http://schemas.microsoft.com/office/drawing/2014/main" id="{09A68FC7-6589-4E58-A2B3-F6D0D75AA02C}"/>
              </a:ext>
            </a:extLst>
          </p:cNvPr>
          <p:cNvSpPr/>
          <p:nvPr/>
        </p:nvSpPr>
        <p:spPr>
          <a:xfrm>
            <a:off x="10075966" y="1413022"/>
            <a:ext cx="1487211" cy="136078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B862665-1059-435D-85AC-EFFD9B6793A2}"/>
              </a:ext>
            </a:extLst>
          </p:cNvPr>
          <p:cNvSpPr txBox="1"/>
          <p:nvPr/>
        </p:nvSpPr>
        <p:spPr>
          <a:xfrm>
            <a:off x="8229055" y="1119330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(ประโยคปฏิเสธ)</a:t>
            </a:r>
          </a:p>
        </p:txBody>
      </p:sp>
    </p:spTree>
    <p:extLst>
      <p:ext uri="{BB962C8B-B14F-4D97-AF65-F5344CB8AC3E}">
        <p14:creationId xmlns:p14="http://schemas.microsoft.com/office/powerpoint/2010/main" val="1787933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57777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514205" y="1280671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1677536" y="1913989"/>
            <a:ext cx="8800774" cy="707886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การเปลี่ยนประโยคบอกเล่าเป็นประโยคคำถาม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F4ABE4-8D5C-4D65-B38D-83B00B58B2D7}"/>
              </a:ext>
            </a:extLst>
          </p:cNvPr>
          <p:cNvSpPr txBox="1"/>
          <p:nvPr/>
        </p:nvSpPr>
        <p:spPr>
          <a:xfrm>
            <a:off x="941559" y="4804773"/>
            <a:ext cx="573910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a baby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?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5EBD45-CBEA-44EF-990B-CD32D12F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826" y="3618411"/>
            <a:ext cx="1846910" cy="2326288"/>
          </a:xfrm>
          <a:prstGeom prst="rect">
            <a:avLst/>
          </a:prstGeom>
        </p:spPr>
      </p:pic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78B64E87-A83E-4178-A973-3D8966A87D64}"/>
              </a:ext>
            </a:extLst>
          </p:cNvPr>
          <p:cNvCxnSpPr>
            <a:cxnSpLocks/>
          </p:cNvCxnSpPr>
          <p:nvPr/>
        </p:nvCxnSpPr>
        <p:spPr>
          <a:xfrm flipH="1">
            <a:off x="2560320" y="3897298"/>
            <a:ext cx="743023" cy="1144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0925B47E-C54A-4E6F-A11E-6720AA3257FF}"/>
              </a:ext>
            </a:extLst>
          </p:cNvPr>
          <p:cNvCxnSpPr>
            <a:cxnSpLocks/>
          </p:cNvCxnSpPr>
          <p:nvPr/>
        </p:nvCxnSpPr>
        <p:spPr>
          <a:xfrm>
            <a:off x="2782389" y="3866606"/>
            <a:ext cx="520954" cy="117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79739F32-E78A-4C19-9352-13F085D8414F}"/>
              </a:ext>
            </a:extLst>
          </p:cNvPr>
          <p:cNvSpPr/>
          <p:nvPr/>
        </p:nvSpPr>
        <p:spPr>
          <a:xfrm>
            <a:off x="5728478" y="2730842"/>
            <a:ext cx="3242296" cy="363337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6DF5568-57B8-4FE1-B2A8-C42BD9CB46E1}"/>
              </a:ext>
            </a:extLst>
          </p:cNvPr>
          <p:cNvSpPr txBox="1"/>
          <p:nvPr/>
        </p:nvSpPr>
        <p:spPr>
          <a:xfrm>
            <a:off x="1052742" y="3414238"/>
            <a:ext cx="573910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baby.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E84DCF3-7151-4044-8A5C-5982382052CB}"/>
              </a:ext>
            </a:extLst>
          </p:cNvPr>
          <p:cNvSpPr txBox="1"/>
          <p:nvPr/>
        </p:nvSpPr>
        <p:spPr>
          <a:xfrm>
            <a:off x="5768310" y="2831363"/>
            <a:ext cx="326849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หา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กประธานเป็น</a:t>
            </a:r>
            <a:r>
              <a:rPr lang="th-TH" sz="36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คำสรรพนาม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ย้ายตำแหน่งมาไว้ข้างหน้าได้เลย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C8719C4F-E1E8-49D2-8B0C-AD13642BD57E}"/>
              </a:ext>
            </a:extLst>
          </p:cNvPr>
          <p:cNvSpPr txBox="1"/>
          <p:nvPr/>
        </p:nvSpPr>
        <p:spPr>
          <a:xfrm>
            <a:off x="2215316" y="2898187"/>
            <a:ext cx="11808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PN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241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57777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514205" y="1280671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1677536" y="1913989"/>
            <a:ext cx="8800774" cy="707886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การเปลี่ยนประโยคบอกเล่าเป็นประโยคคำถาม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E84DCF3-7151-4044-8A5C-5982382052CB}"/>
              </a:ext>
            </a:extLst>
          </p:cNvPr>
          <p:cNvSpPr txBox="1"/>
          <p:nvPr/>
        </p:nvSpPr>
        <p:spPr>
          <a:xfrm>
            <a:off x="900342" y="3261838"/>
            <a:ext cx="573910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latin typeface="FC Candy Color" panose="020B0604020202020204" charset="-34"/>
                <a:cs typeface="FC Candy Color" panose="020B0604020202020204" charset="-34"/>
              </a:rPr>
              <a:t>D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octor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are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kind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78B64E87-A83E-4178-A973-3D8966A87D64}"/>
              </a:ext>
            </a:extLst>
          </p:cNvPr>
          <p:cNvCxnSpPr>
            <a:cxnSpLocks/>
          </p:cNvCxnSpPr>
          <p:nvPr/>
        </p:nvCxnSpPr>
        <p:spPr>
          <a:xfrm flipH="1">
            <a:off x="2508069" y="3888289"/>
            <a:ext cx="1449978" cy="1153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0925B47E-C54A-4E6F-A11E-6720AA3257FF}"/>
              </a:ext>
            </a:extLst>
          </p:cNvPr>
          <p:cNvCxnSpPr>
            <a:cxnSpLocks/>
          </p:cNvCxnSpPr>
          <p:nvPr/>
        </p:nvCxnSpPr>
        <p:spPr>
          <a:xfrm>
            <a:off x="2782389" y="3866606"/>
            <a:ext cx="987506" cy="1288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B8A2001-7912-40D9-9A03-9EC56CB33CA6}"/>
              </a:ext>
            </a:extLst>
          </p:cNvPr>
          <p:cNvSpPr txBox="1"/>
          <p:nvPr/>
        </p:nvSpPr>
        <p:spPr>
          <a:xfrm>
            <a:off x="1303761" y="4853264"/>
            <a:ext cx="49322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doctors kind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1FDDD65-53BB-4FDD-AF24-11B827C1CD88}"/>
              </a:ext>
            </a:extLst>
          </p:cNvPr>
          <p:cNvSpPr txBox="1"/>
          <p:nvPr/>
        </p:nvSpPr>
        <p:spPr>
          <a:xfrm>
            <a:off x="5870574" y="2814377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they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aren’t.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7A77BDC5-2EA0-4A22-A286-C667BE5DFC58}"/>
              </a:ext>
            </a:extLst>
          </p:cNvPr>
          <p:cNvSpPr/>
          <p:nvPr/>
        </p:nvSpPr>
        <p:spPr>
          <a:xfrm>
            <a:off x="5870574" y="4284770"/>
            <a:ext cx="5415735" cy="190223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2996FF5F-186A-4C39-BE51-9C420B0F52D7}"/>
              </a:ext>
            </a:extLst>
          </p:cNvPr>
          <p:cNvSpPr txBox="1"/>
          <p:nvPr/>
        </p:nvSpPr>
        <p:spPr>
          <a:xfrm>
            <a:off x="5734309" y="4210304"/>
            <a:ext cx="573910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การตอบ เปลี่ยนคำนาม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คือ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Doctor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เป็นคำสรรพนาม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คือ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ก่อน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BC5CD81-6F89-4EBC-8B5E-30E70909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" y="3834449"/>
            <a:ext cx="1449978" cy="11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57777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514205" y="1280671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53F52C4-026B-4198-A434-513A156F53C5}"/>
              </a:ext>
            </a:extLst>
          </p:cNvPr>
          <p:cNvSpPr/>
          <p:nvPr/>
        </p:nvSpPr>
        <p:spPr>
          <a:xfrm>
            <a:off x="650263" y="1453276"/>
            <a:ext cx="225037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1756009" y="2330947"/>
            <a:ext cx="9541765" cy="7694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s, Am, Are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+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ประธาน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+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ส่วนขยาย</a:t>
            </a: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/กรรม+</a:t>
            </a:r>
            <a:r>
              <a:rPr lang="th-TH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?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D48777C-BE05-452B-95D5-9688E446D26E}"/>
              </a:ext>
            </a:extLst>
          </p:cNvPr>
          <p:cNvSpPr txBox="1"/>
          <p:nvPr/>
        </p:nvSpPr>
        <p:spPr>
          <a:xfrm>
            <a:off x="702168" y="1412717"/>
            <a:ext cx="227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โครงสร้าง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F4ABE4-8D5C-4D65-B38D-83B00B58B2D7}"/>
              </a:ext>
            </a:extLst>
          </p:cNvPr>
          <p:cNvSpPr txBox="1"/>
          <p:nvPr/>
        </p:nvSpPr>
        <p:spPr>
          <a:xfrm>
            <a:off x="787785" y="5101983"/>
            <a:ext cx="573910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a baby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เขาผู้ชาย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เด็กทารก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ใช่ไหม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A5EBD45-CBEA-44EF-990B-CD32D12F2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5" y="3316398"/>
            <a:ext cx="1501739" cy="1891526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821413B-BA72-4583-80D2-0AF057ABD68F}"/>
              </a:ext>
            </a:extLst>
          </p:cNvPr>
          <p:cNvSpPr txBox="1"/>
          <p:nvPr/>
        </p:nvSpPr>
        <p:spPr>
          <a:xfrm>
            <a:off x="5858962" y="3821978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he is.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he isn’t.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016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57777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45068E6-4771-443D-8344-5E6AA860A445}"/>
              </a:ext>
            </a:extLst>
          </p:cNvPr>
          <p:cNvSpPr txBox="1"/>
          <p:nvPr/>
        </p:nvSpPr>
        <p:spPr>
          <a:xfrm>
            <a:off x="7514205" y="1280671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8ED97C5-29F1-4BAA-8CC4-905B240A5E7E}"/>
              </a:ext>
            </a:extLst>
          </p:cNvPr>
          <p:cNvSpPr txBox="1"/>
          <p:nvPr/>
        </p:nvSpPr>
        <p:spPr>
          <a:xfrm>
            <a:off x="3303343" y="1216740"/>
            <a:ext cx="434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A53F52C4-026B-4198-A434-513A156F53C5}"/>
              </a:ext>
            </a:extLst>
          </p:cNvPr>
          <p:cNvSpPr/>
          <p:nvPr/>
        </p:nvSpPr>
        <p:spPr>
          <a:xfrm>
            <a:off x="650263" y="1453276"/>
            <a:ext cx="225037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C1FDC6-7FB1-4D64-B5BF-3C23B36D34DD}"/>
              </a:ext>
            </a:extLst>
          </p:cNvPr>
          <p:cNvSpPr txBox="1"/>
          <p:nvPr/>
        </p:nvSpPr>
        <p:spPr>
          <a:xfrm>
            <a:off x="1562155" y="2318177"/>
            <a:ext cx="9541765" cy="7694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Is, Am, Are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+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ประธาน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+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ส่วนขยาย/กรรม+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?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D48777C-BE05-452B-95D5-9688E446D26E}"/>
              </a:ext>
            </a:extLst>
          </p:cNvPr>
          <p:cNvSpPr txBox="1"/>
          <p:nvPr/>
        </p:nvSpPr>
        <p:spPr>
          <a:xfrm>
            <a:off x="702168" y="1412717"/>
            <a:ext cx="2272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โครงสร้าง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6DB84D5-6D08-4629-9CC9-0DE7565D6D7D}"/>
              </a:ext>
            </a:extLst>
          </p:cNvPr>
          <p:cNvSpPr txBox="1"/>
          <p:nvPr/>
        </p:nvSpPr>
        <p:spPr>
          <a:xfrm>
            <a:off x="1364029" y="4917985"/>
            <a:ext cx="49322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doctors kind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หมอเป็นคนใจดี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ใช่ไหม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871655-BF6C-4B59-8682-5F2D3E93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16" y="3125045"/>
            <a:ext cx="2571766" cy="2054126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61D09B6-4E3C-4E0C-9921-B759BB6452C6}"/>
              </a:ext>
            </a:extLst>
          </p:cNvPr>
          <p:cNvSpPr txBox="1"/>
          <p:nvPr/>
        </p:nvSpPr>
        <p:spPr>
          <a:xfrm>
            <a:off x="5746969" y="3542724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they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aren’t.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59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EF6E3CD-3B6D-4446-A9D3-AFF5DCB2F26A}"/>
              </a:ext>
            </a:extLst>
          </p:cNvPr>
          <p:cNvSpPr txBox="1"/>
          <p:nvPr/>
        </p:nvSpPr>
        <p:spPr>
          <a:xfrm>
            <a:off x="1287286" y="1793921"/>
            <a:ext cx="9617421" cy="273921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FF99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♦ คำแปลของ 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FF99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หลัง 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 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สถานที่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แปลว่า อยู่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หลัง 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 </a:t>
            </a:r>
            <a:r>
              <a:rPr kumimoji="0" lang="th-TH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คำนามทั่วไป </a:t>
            </a:r>
            <a:r>
              <a:rPr kumimoji="0" lang="th-TH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แปลว่า เป็น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,</a:t>
            </a:r>
            <a:r>
              <a:rPr kumimoji="0" lang="th-TH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คือ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หลัง 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 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คำคุณศัพท์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ไม่ต้องแปล</a:t>
            </a:r>
          </a:p>
        </p:txBody>
      </p:sp>
    </p:spTree>
    <p:extLst>
      <p:ext uri="{BB962C8B-B14F-4D97-AF65-F5344CB8AC3E}">
        <p14:creationId xmlns:p14="http://schemas.microsoft.com/office/powerpoint/2010/main" val="1186499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902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888455" y="2250874"/>
            <a:ext cx="542166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 girl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หล่อน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เด็กหญิงใช่ไหม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E940E-FDE6-470B-BA83-62A7F8DC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3863221"/>
            <a:ext cx="3237274" cy="2585683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BD8C78B-3F3C-4220-97C6-E7C2CD43108B}"/>
              </a:ext>
            </a:extLst>
          </p:cNvPr>
          <p:cNvSpPr txBox="1"/>
          <p:nvPr/>
        </p:nvSpPr>
        <p:spPr>
          <a:xfrm>
            <a:off x="5775723" y="4041239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she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she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isn’t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0884028-F8B3-4BD6-A2C4-A4F47DF22545}"/>
              </a:ext>
            </a:extLst>
          </p:cNvPr>
          <p:cNvSpPr txBox="1"/>
          <p:nvPr/>
        </p:nvSpPr>
        <p:spPr>
          <a:xfrm>
            <a:off x="8468540" y="141302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</p:spTree>
    <p:extLst>
      <p:ext uri="{BB962C8B-B14F-4D97-AF65-F5344CB8AC3E}">
        <p14:creationId xmlns:p14="http://schemas.microsoft.com/office/powerpoint/2010/main" val="4013094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9021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543A96F-9CC7-4259-B1BF-9C0F8E03BBD9}"/>
              </a:ext>
            </a:extLst>
          </p:cNvPr>
          <p:cNvSpPr txBox="1"/>
          <p:nvPr/>
        </p:nvSpPr>
        <p:spPr>
          <a:xfrm>
            <a:off x="1067996" y="2195005"/>
            <a:ext cx="563172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re 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student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พวกเขา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นักเรียนใช่ไหม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BF6C369-31CE-4310-AF04-BB501ED41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15142" r="2607" b="13613"/>
          <a:stretch/>
        </p:blipFill>
        <p:spPr>
          <a:xfrm>
            <a:off x="1375878" y="3641555"/>
            <a:ext cx="4857827" cy="2535800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27C21F0-8C48-427B-9256-28405F9D20AD}"/>
              </a:ext>
            </a:extLst>
          </p:cNvPr>
          <p:cNvSpPr txBox="1"/>
          <p:nvPr/>
        </p:nvSpPr>
        <p:spPr>
          <a:xfrm>
            <a:off x="6095997" y="3549210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they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aren’t.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6C1A85A-F903-4519-BDD4-755EEDF30895}"/>
              </a:ext>
            </a:extLst>
          </p:cNvPr>
          <p:cNvSpPr txBox="1"/>
          <p:nvPr/>
        </p:nvSpPr>
        <p:spPr>
          <a:xfrm>
            <a:off x="8305392" y="1450713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</p:spTree>
    <p:extLst>
      <p:ext uri="{BB962C8B-B14F-4D97-AF65-F5344CB8AC3E}">
        <p14:creationId xmlns:p14="http://schemas.microsoft.com/office/powerpoint/2010/main" val="3412377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A2AA840-3825-4369-8F54-A0E840649630}"/>
              </a:ext>
            </a:extLst>
          </p:cNvPr>
          <p:cNvSpPr txBox="1"/>
          <p:nvPr/>
        </p:nvSpPr>
        <p:spPr>
          <a:xfrm>
            <a:off x="1293223" y="2493995"/>
            <a:ext cx="4101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 I a doctor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ฉันเป็นหมอใช่ไหม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569030-FEBF-4E9A-A02F-40C069F13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13341" b="5623"/>
          <a:stretch/>
        </p:blipFill>
        <p:spPr>
          <a:xfrm>
            <a:off x="2346714" y="3743854"/>
            <a:ext cx="2516649" cy="2577194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90EF3EC-3843-4A4A-91EA-A7C9FBEA2AA0}"/>
              </a:ext>
            </a:extLst>
          </p:cNvPr>
          <p:cNvSpPr txBox="1"/>
          <p:nvPr/>
        </p:nvSpPr>
        <p:spPr>
          <a:xfrm>
            <a:off x="8468540" y="141302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4EFC7FA-695B-4A9D-9112-BB6FE8FA4E7D}"/>
              </a:ext>
            </a:extLst>
          </p:cNvPr>
          <p:cNvSpPr txBox="1"/>
          <p:nvPr/>
        </p:nvSpPr>
        <p:spPr>
          <a:xfrm>
            <a:off x="5819413" y="2903307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you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No,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you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aren’t. </a:t>
            </a:r>
            <a:r>
              <a:rPr lang="th-TH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(ไม่ใช่) 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C9A146E-0403-4C80-9740-CD4DB31BB81A}"/>
              </a:ext>
            </a:extLst>
          </p:cNvPr>
          <p:cNvSpPr txBox="1"/>
          <p:nvPr/>
        </p:nvSpPr>
        <p:spPr>
          <a:xfrm>
            <a:off x="6077562" y="4771010"/>
            <a:ext cx="4116672" cy="13234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***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ถาม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ตอบ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ถาม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ตอบ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402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D211EFBE-7FA8-437D-A3D6-7BC051B1E8D9}"/>
              </a:ext>
            </a:extLst>
          </p:cNvPr>
          <p:cNvSpPr/>
          <p:nvPr/>
        </p:nvSpPr>
        <p:spPr>
          <a:xfrm>
            <a:off x="943216" y="1212024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EBAACF-AECB-444F-8D82-9841BBACDF9E}"/>
              </a:ext>
            </a:extLst>
          </p:cNvPr>
          <p:cNvSpPr txBox="1"/>
          <p:nvPr/>
        </p:nvSpPr>
        <p:spPr>
          <a:xfrm>
            <a:off x="1067996" y="1229042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8E036A-8C92-4951-ABD6-4F14B0C2883A}"/>
              </a:ext>
            </a:extLst>
          </p:cNvPr>
          <p:cNvSpPr txBox="1"/>
          <p:nvPr/>
        </p:nvSpPr>
        <p:spPr>
          <a:xfrm>
            <a:off x="2203813" y="1337405"/>
            <a:ext cx="71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ใช้ใน </a:t>
            </a:r>
            <a:r>
              <a:rPr kumimoji="0" lang="en-US" sz="36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Present Simple Tense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90EF3EC-3843-4A4A-91EA-A7C9FBEA2AA0}"/>
              </a:ext>
            </a:extLst>
          </p:cNvPr>
          <p:cNvSpPr txBox="1"/>
          <p:nvPr/>
        </p:nvSpPr>
        <p:spPr>
          <a:xfrm>
            <a:off x="8468540" y="1413022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(ประโยคคำถาม)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4EFC7FA-695B-4A9D-9112-BB6FE8FA4E7D}"/>
              </a:ext>
            </a:extLst>
          </p:cNvPr>
          <p:cNvSpPr txBox="1"/>
          <p:nvPr/>
        </p:nvSpPr>
        <p:spPr>
          <a:xfrm>
            <a:off x="5819413" y="2903307"/>
            <a:ext cx="573910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Yes,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am.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(ใช่)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No, </a:t>
            </a:r>
            <a:r>
              <a:rPr lang="en-US" sz="40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’m not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.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(ไม่ใช่)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C9A146E-0403-4C80-9740-CD4DB31BB81A}"/>
              </a:ext>
            </a:extLst>
          </p:cNvPr>
          <p:cNvSpPr txBox="1"/>
          <p:nvPr/>
        </p:nvSpPr>
        <p:spPr>
          <a:xfrm>
            <a:off x="6077562" y="4771010"/>
            <a:ext cx="4116672" cy="13234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***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ถาม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ตอบ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ถาม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ตอบ</a:t>
            </a:r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6CB62B-AFA3-4917-B1C6-D4DFF780FF6F}"/>
              </a:ext>
            </a:extLst>
          </p:cNvPr>
          <p:cNvSpPr txBox="1"/>
          <p:nvPr/>
        </p:nvSpPr>
        <p:spPr>
          <a:xfrm>
            <a:off x="827311" y="2211111"/>
            <a:ext cx="526868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You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are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clever?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คุณ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คนฉลาดใช่ไหม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7C7EA9A-D6F3-4B59-B2D7-94A576E62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7745" r="6330" b="9435"/>
          <a:stretch/>
        </p:blipFill>
        <p:spPr>
          <a:xfrm>
            <a:off x="2443074" y="3584552"/>
            <a:ext cx="2264827" cy="28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6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7C3F309-0BEC-452F-BD88-6D2F81BC1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E0399A0B-C69F-407A-916B-CE94E3ABA981}"/>
              </a:ext>
            </a:extLst>
          </p:cNvPr>
          <p:cNvSpPr/>
          <p:nvPr/>
        </p:nvSpPr>
        <p:spPr>
          <a:xfrm>
            <a:off x="574729" y="447402"/>
            <a:ext cx="11040292" cy="60187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647C8A0F-5976-40B2-B2A0-A634D486E3E7}"/>
              </a:ext>
            </a:extLst>
          </p:cNvPr>
          <p:cNvSpPr/>
          <p:nvPr/>
        </p:nvSpPr>
        <p:spPr>
          <a:xfrm>
            <a:off x="3334583" y="579065"/>
            <a:ext cx="5520585" cy="110707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 flip="none" rotWithShape="1">
                  <a:gsLst>
                    <a:gs pos="0">
                      <a:srgbClr val="FF33CC">
                        <a:tint val="66000"/>
                        <a:satMod val="160000"/>
                      </a:srgbClr>
                    </a:gs>
                    <a:gs pos="50000">
                      <a:srgbClr val="FF33CC">
                        <a:tint val="44500"/>
                        <a:satMod val="160000"/>
                      </a:srgbClr>
                    </a:gs>
                    <a:gs pos="100000">
                      <a:srgbClr val="FF33CC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Good job!</a:t>
            </a: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40EAD073-A9A7-48DA-88BF-FE633C394926}"/>
              </a:ext>
            </a:extLst>
          </p:cNvPr>
          <p:cNvSpPr txBox="1"/>
          <p:nvPr/>
        </p:nvSpPr>
        <p:spPr>
          <a:xfrm>
            <a:off x="2669174" y="2142934"/>
            <a:ext cx="456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…………………………………………………..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114A683-3D86-498F-B056-D9DFD4CB1D84}"/>
              </a:ext>
            </a:extLst>
          </p:cNvPr>
          <p:cNvSpPr txBox="1"/>
          <p:nvPr/>
        </p:nvSpPr>
        <p:spPr>
          <a:xfrm>
            <a:off x="4832074" y="5461113"/>
            <a:ext cx="456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amDeklenchaya" panose="02000000000000000000" pitchFamily="2" charset="0"/>
                <a:ea typeface="+mn-ea"/>
                <a:cs typeface="SanamDeklenchaya" panose="02000000000000000000" pitchFamily="2" charset="0"/>
              </a:rPr>
              <a:t>…………………………………………………..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namDeklenchaya" panose="02000000000000000000" pitchFamily="2" charset="0"/>
              <a:ea typeface="+mn-ea"/>
              <a:cs typeface="SanamDeklenchaya" panose="02000000000000000000" pitchFamily="2" charset="0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EEA9172-44F5-498B-BF7D-7F7D61D26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8687"/>
          <a:stretch/>
        </p:blipFill>
        <p:spPr>
          <a:xfrm>
            <a:off x="3113550" y="2121491"/>
            <a:ext cx="6287092" cy="4345950"/>
          </a:xfrm>
          <a:prstGeom prst="rect">
            <a:avLst/>
          </a:prstGeom>
        </p:spPr>
      </p:pic>
      <p:sp>
        <p:nvSpPr>
          <p:cNvPr id="8" name="คำบรรยายภาพ: วงรี 7">
            <a:extLst>
              <a:ext uri="{FF2B5EF4-FFF2-40B4-BE49-F238E27FC236}">
                <a16:creationId xmlns:a16="http://schemas.microsoft.com/office/drawing/2014/main" id="{3CF16BAE-E28D-46A5-9712-4714E8FCB4F4}"/>
              </a:ext>
            </a:extLst>
          </p:cNvPr>
          <p:cNvSpPr/>
          <p:nvPr/>
        </p:nvSpPr>
        <p:spPr>
          <a:xfrm>
            <a:off x="8660674" y="2133543"/>
            <a:ext cx="2821577" cy="2098823"/>
          </a:xfrm>
          <a:prstGeom prst="wedgeEllipseCallout">
            <a:avLst>
              <a:gd name="adj1" fmla="val -56137"/>
              <a:gd name="adj2" fmla="val 71680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960"/>
              </a:spcAft>
              <a:defRPr/>
            </a:pPr>
            <a:r>
              <a:rPr lang="en-US" sz="4000" b="1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FC Candy Color" pitchFamily="2" charset="-34"/>
                <a:ea typeface="Calibri" panose="020F0502020204030204" pitchFamily="34" charset="0"/>
                <a:cs typeface="FC Candy Color" pitchFamily="2" charset="-34"/>
              </a:rPr>
              <a:t>Thank you</a:t>
            </a:r>
            <a:endParaRPr lang="en-US" sz="1600" b="1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544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1" y="407963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265D575-40DE-4AC4-924C-282FCBD60DAD}"/>
              </a:ext>
            </a:extLst>
          </p:cNvPr>
          <p:cNvSpPr txBox="1"/>
          <p:nvPr/>
        </p:nvSpPr>
        <p:spPr>
          <a:xfrm>
            <a:off x="1379274" y="1517241"/>
            <a:ext cx="9708861" cy="415498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– การใช้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be</a:t>
            </a:r>
          </a:p>
          <a:p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คำว่า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FC Candy Color" panose="020B0604020202020204" charset="-34"/>
                <a:cs typeface="FC Candy Color" panose="020B0604020202020204" charset="-34"/>
              </a:rPr>
              <a:t>be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เป็นรากศัพท์ จะ</a:t>
            </a:r>
            <a:r>
              <a:rPr lang="th-TH" sz="3200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ตามหลัง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to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และ กริยาช่วยทั้งหลาย เช่น</a:t>
            </a:r>
          </a:p>
          <a:p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	I want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to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 be 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here with you.</a:t>
            </a:r>
          </a:p>
          <a:p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	(ฉันต้องการที่จะอยู่ที่นี่กับคุณ)</a:t>
            </a:r>
          </a:p>
          <a:p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	It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can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 be 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a cat.</a:t>
            </a:r>
          </a:p>
          <a:p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	(มัน อาจจะ เป็น แมวก็ได้)</a:t>
            </a:r>
          </a:p>
          <a:p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	She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will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be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 free tomorrow.</a:t>
            </a:r>
          </a:p>
          <a:p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         หล่อนจะว่างพรุ่งนี้ (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be </a:t>
            </a:r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ไม่ต้องแปล หลัง 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be </a:t>
            </a:r>
            <a:r>
              <a:rPr lang="th-TH" sz="3200" dirty="0">
                <a:ln>
                  <a:solidFill>
                    <a:schemeClr val="bg1"/>
                  </a:solidFill>
                </a:ln>
                <a:latin typeface="FC Candy Color" panose="020B0604020202020204" charset="-34"/>
                <a:cs typeface="FC Candy Color" panose="020B0604020202020204" charset="-34"/>
              </a:rPr>
              <a:t>คือคำคุณศัพท์)</a:t>
            </a:r>
          </a:p>
        </p:txBody>
      </p:sp>
    </p:spTree>
    <p:extLst>
      <p:ext uri="{BB962C8B-B14F-4D97-AF65-F5344CB8AC3E}">
        <p14:creationId xmlns:p14="http://schemas.microsoft.com/office/powerpoint/2010/main" val="369122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82722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9441D44C-DD44-4E5C-816E-5663B549147E}"/>
              </a:ext>
            </a:extLst>
          </p:cNvPr>
          <p:cNvSpPr/>
          <p:nvPr/>
        </p:nvSpPr>
        <p:spPr>
          <a:xfrm>
            <a:off x="896330" y="1229042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66C6879-D14E-48FA-81A5-190C10453A66}"/>
              </a:ext>
            </a:extLst>
          </p:cNvPr>
          <p:cNvSpPr txBox="1"/>
          <p:nvPr/>
        </p:nvSpPr>
        <p:spPr>
          <a:xfrm>
            <a:off x="1034248" y="1214814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ปัจจุบัน</a:t>
            </a:r>
          </a:p>
        </p:txBody>
      </p:sp>
      <p:sp>
        <p:nvSpPr>
          <p:cNvPr id="2" name="ส่วนโค้ง 1">
            <a:extLst>
              <a:ext uri="{FF2B5EF4-FFF2-40B4-BE49-F238E27FC236}">
                <a16:creationId xmlns:a16="http://schemas.microsoft.com/office/drawing/2014/main" id="{1639E287-C696-43AD-986C-599657B8045D}"/>
              </a:ext>
            </a:extLst>
          </p:cNvPr>
          <p:cNvSpPr/>
          <p:nvPr/>
        </p:nvSpPr>
        <p:spPr>
          <a:xfrm rot="1562922">
            <a:off x="855172" y="2180895"/>
            <a:ext cx="3221933" cy="4024153"/>
          </a:xfrm>
          <a:prstGeom prst="arc">
            <a:avLst>
              <a:gd name="adj1" fmla="val 9043171"/>
              <a:gd name="adj2" fmla="val 7587681"/>
            </a:avLst>
          </a:prstGeom>
          <a:solidFill>
            <a:srgbClr val="66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่วนโค้ง 11">
            <a:extLst>
              <a:ext uri="{FF2B5EF4-FFF2-40B4-BE49-F238E27FC236}">
                <a16:creationId xmlns:a16="http://schemas.microsoft.com/office/drawing/2014/main" id="{455FCF1F-E0F3-4421-95B6-DC1635A01D96}"/>
              </a:ext>
            </a:extLst>
          </p:cNvPr>
          <p:cNvSpPr/>
          <p:nvPr/>
        </p:nvSpPr>
        <p:spPr>
          <a:xfrm rot="1562922">
            <a:off x="4407494" y="2289883"/>
            <a:ext cx="3221933" cy="4024153"/>
          </a:xfrm>
          <a:prstGeom prst="arc">
            <a:avLst>
              <a:gd name="adj1" fmla="val 9140068"/>
              <a:gd name="adj2" fmla="val 7264893"/>
            </a:avLst>
          </a:prstGeom>
          <a:solidFill>
            <a:srgbClr val="9966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่วนโค้ง 12">
            <a:extLst>
              <a:ext uri="{FF2B5EF4-FFF2-40B4-BE49-F238E27FC236}">
                <a16:creationId xmlns:a16="http://schemas.microsoft.com/office/drawing/2014/main" id="{C0F63AC1-D8CD-46E5-B39C-C4EF5B6E64C8}"/>
              </a:ext>
            </a:extLst>
          </p:cNvPr>
          <p:cNvSpPr/>
          <p:nvPr/>
        </p:nvSpPr>
        <p:spPr>
          <a:xfrm rot="1562922">
            <a:off x="7994756" y="2289882"/>
            <a:ext cx="3221933" cy="4024153"/>
          </a:xfrm>
          <a:prstGeom prst="arc">
            <a:avLst>
              <a:gd name="adj1" fmla="val 9107565"/>
              <a:gd name="adj2" fmla="val 7663937"/>
            </a:avLst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D12838C-81ED-46E6-81AD-192EA503686F}"/>
              </a:ext>
            </a:extLst>
          </p:cNvPr>
          <p:cNvSpPr txBox="1"/>
          <p:nvPr/>
        </p:nvSpPr>
        <p:spPr>
          <a:xfrm>
            <a:off x="1519311" y="2238590"/>
            <a:ext cx="1940195" cy="386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is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He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She 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It</a:t>
            </a:r>
          </a:p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ประธาน</a:t>
            </a:r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latin typeface="FC Candy Color" panose="020B0604020202020204" charset="-34"/>
                <a:cs typeface="FC Candy Color" panose="020B0604020202020204" charset="-34"/>
              </a:rPr>
              <a:t>เอกพจน์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1DF5FEA-2D14-4408-8BDE-3BAF9A7AAF07}"/>
              </a:ext>
            </a:extLst>
          </p:cNvPr>
          <p:cNvSpPr txBox="1"/>
          <p:nvPr/>
        </p:nvSpPr>
        <p:spPr>
          <a:xfrm>
            <a:off x="5050178" y="2259577"/>
            <a:ext cx="1940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FC Candy Color" panose="020B0604020202020204" charset="-34"/>
                <a:cs typeface="FC Candy Color" panose="020B0604020202020204" charset="-34"/>
              </a:rPr>
              <a:t>are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We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They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You </a:t>
            </a:r>
          </a:p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ประธาน</a:t>
            </a:r>
          </a:p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FC Candy Color" panose="020B0604020202020204" charset="-34"/>
                <a:cs typeface="FC Candy Color" panose="020B0604020202020204" charset="-34"/>
              </a:rPr>
              <a:t>พหูพจน์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8C522372-97FD-400C-92CB-74AECCFFC9B9}"/>
              </a:ext>
            </a:extLst>
          </p:cNvPr>
          <p:cNvSpPr txBox="1"/>
          <p:nvPr/>
        </p:nvSpPr>
        <p:spPr>
          <a:xfrm>
            <a:off x="8637440" y="2439909"/>
            <a:ext cx="1940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n>
                  <a:solidFill>
                    <a:schemeClr val="tx1"/>
                  </a:solidFill>
                </a:ln>
                <a:solidFill>
                  <a:srgbClr val="99FF99"/>
                </a:solidFill>
                <a:latin typeface="FC Candy Color" panose="020B0604020202020204" charset="-34"/>
                <a:cs typeface="FC Candy Color" panose="020B0604020202020204" charset="-34"/>
              </a:rPr>
              <a:t>am</a:t>
            </a:r>
          </a:p>
          <a:p>
            <a:pPr algn="ctr"/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ใช้กับ</a:t>
            </a:r>
          </a:p>
          <a:p>
            <a:pPr algn="ctr"/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</a:p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I</a:t>
            </a:r>
          </a:p>
          <a:p>
            <a:pPr algn="ctr"/>
            <a:r>
              <a:rPr lang="th-TH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เท่านั้น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!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</a:p>
          <a:p>
            <a:pPr algn="ctr"/>
            <a:endParaRPr lang="en-US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FC Candy Color" panose="020B0604020202020204" charset="-34"/>
              <a:cs typeface="FC Candy Color" panose="020B060402020202020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080D590-ABBA-46CA-B531-BD17DADEFA81}"/>
              </a:ext>
            </a:extLst>
          </p:cNvPr>
          <p:cNvSpPr txBox="1"/>
          <p:nvPr/>
        </p:nvSpPr>
        <p:spPr>
          <a:xfrm>
            <a:off x="498067" y="2125386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V1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0F22799-055D-4E1E-9A94-23DFCF5784F0}"/>
              </a:ext>
            </a:extLst>
          </p:cNvPr>
          <p:cNvSpPr txBox="1"/>
          <p:nvPr/>
        </p:nvSpPr>
        <p:spPr>
          <a:xfrm>
            <a:off x="3377223" y="1128714"/>
            <a:ext cx="71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ใช้ใน 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Present Simple Tense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และ 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Present Continuous Tense</a:t>
            </a:r>
            <a:endParaRPr kumimoji="0" lang="th-TH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9966FF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19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82722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id="{9441D44C-DD44-4E5C-816E-5663B549147E}"/>
              </a:ext>
            </a:extLst>
          </p:cNvPr>
          <p:cNvSpPr/>
          <p:nvPr/>
        </p:nvSpPr>
        <p:spPr>
          <a:xfrm>
            <a:off x="3678268" y="1939573"/>
            <a:ext cx="1945343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66C6879-D14E-48FA-81A5-190C10453A66}"/>
              </a:ext>
            </a:extLst>
          </p:cNvPr>
          <p:cNvSpPr txBox="1"/>
          <p:nvPr/>
        </p:nvSpPr>
        <p:spPr>
          <a:xfrm>
            <a:off x="3572137" y="1940604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อดีต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" name="ส่วนโค้ง 1">
            <a:extLst>
              <a:ext uri="{FF2B5EF4-FFF2-40B4-BE49-F238E27FC236}">
                <a16:creationId xmlns:a16="http://schemas.microsoft.com/office/drawing/2014/main" id="{1639E287-C696-43AD-986C-599657B8045D}"/>
              </a:ext>
            </a:extLst>
          </p:cNvPr>
          <p:cNvSpPr/>
          <p:nvPr/>
        </p:nvSpPr>
        <p:spPr>
          <a:xfrm rot="1562922">
            <a:off x="879434" y="2220021"/>
            <a:ext cx="3221933" cy="4024153"/>
          </a:xfrm>
          <a:prstGeom prst="arc">
            <a:avLst>
              <a:gd name="adj1" fmla="val 9043171"/>
              <a:gd name="adj2" fmla="val 7587681"/>
            </a:avLst>
          </a:prstGeom>
          <a:solidFill>
            <a:srgbClr val="99FF9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ส่วนโค้ง 11">
            <a:extLst>
              <a:ext uri="{FF2B5EF4-FFF2-40B4-BE49-F238E27FC236}">
                <a16:creationId xmlns:a16="http://schemas.microsoft.com/office/drawing/2014/main" id="{455FCF1F-E0F3-4421-95B6-DC1635A01D96}"/>
              </a:ext>
            </a:extLst>
          </p:cNvPr>
          <p:cNvSpPr/>
          <p:nvPr/>
        </p:nvSpPr>
        <p:spPr>
          <a:xfrm rot="1562922">
            <a:off x="4564783" y="2330800"/>
            <a:ext cx="3221933" cy="4024153"/>
          </a:xfrm>
          <a:prstGeom prst="arc">
            <a:avLst>
              <a:gd name="adj1" fmla="val 9140068"/>
              <a:gd name="adj2" fmla="val 7264893"/>
            </a:avLst>
          </a:prstGeom>
          <a:solidFill>
            <a:srgbClr val="FF9933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D12838C-81ED-46E6-81AD-192EA503686F}"/>
              </a:ext>
            </a:extLst>
          </p:cNvPr>
          <p:cNvSpPr txBox="1"/>
          <p:nvPr/>
        </p:nvSpPr>
        <p:spPr>
          <a:xfrm>
            <a:off x="1439690" y="2366129"/>
            <a:ext cx="1940195" cy="386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was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ประธาน</a:t>
            </a:r>
            <a:r>
              <a:rPr kumimoji="0" lang="th-TH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เอกพจน์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1DF5FEA-2D14-4408-8BDE-3BAF9A7AAF07}"/>
              </a:ext>
            </a:extLst>
          </p:cNvPr>
          <p:cNvSpPr txBox="1"/>
          <p:nvPr/>
        </p:nvSpPr>
        <p:spPr>
          <a:xfrm>
            <a:off x="5286265" y="2406697"/>
            <a:ext cx="19401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>
                <a:ln>
                  <a:solidFill>
                    <a:prstClr val="black"/>
                  </a:solidFill>
                </a:ln>
                <a:solidFill>
                  <a:srgbClr val="66FFFF"/>
                </a:solidFill>
                <a:latin typeface="FC Candy Color" panose="020B0604020202020204" charset="-34"/>
                <a:cs typeface="FC Candy Color" panose="020B0604020202020204" charset="-34"/>
              </a:rPr>
              <a:t>were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66FFFF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We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They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You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ประธาน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พหูพจน์</a:t>
            </a:r>
          </a:p>
        </p:txBody>
      </p:sp>
      <p:sp>
        <p:nvSpPr>
          <p:cNvPr id="17" name="ส่วนโค้ง 16">
            <a:extLst>
              <a:ext uri="{FF2B5EF4-FFF2-40B4-BE49-F238E27FC236}">
                <a16:creationId xmlns:a16="http://schemas.microsoft.com/office/drawing/2014/main" id="{5E25609A-AFE2-4F41-B520-883178D9D07B}"/>
              </a:ext>
            </a:extLst>
          </p:cNvPr>
          <p:cNvSpPr/>
          <p:nvPr/>
        </p:nvSpPr>
        <p:spPr>
          <a:xfrm rot="1562922">
            <a:off x="7933677" y="2344749"/>
            <a:ext cx="3221933" cy="4024153"/>
          </a:xfrm>
          <a:prstGeom prst="arc">
            <a:avLst>
              <a:gd name="adj1" fmla="val 9043171"/>
              <a:gd name="adj2" fmla="val 7587681"/>
            </a:avLst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B1A4D53-A3EB-4D38-9650-97CB04E72C95}"/>
              </a:ext>
            </a:extLst>
          </p:cNvPr>
          <p:cNvSpPr txBox="1"/>
          <p:nvPr/>
        </p:nvSpPr>
        <p:spPr>
          <a:xfrm>
            <a:off x="8869525" y="2646976"/>
            <a:ext cx="19401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>
                <a:ln>
                  <a:solidFill>
                    <a:prstClr val="black"/>
                  </a:solidFill>
                </a:ln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been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เป็น </a:t>
            </a: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V</a:t>
            </a:r>
            <a:r>
              <a:rPr lang="th-TH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ช่วย ใน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latin typeface="FC Candy Color" panose="020B0604020202020204" charset="-34"/>
                <a:cs typeface="FC Candy Color" panose="020B0604020202020204" charset="-34"/>
              </a:rPr>
              <a:t>Present Perfect</a:t>
            </a:r>
            <a:endParaRPr kumimoji="0" lang="en-US" sz="3600" b="0" i="0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9966FF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0" name="รูปแบบอิสระ: รูปร่าง 19">
            <a:extLst>
              <a:ext uri="{FF2B5EF4-FFF2-40B4-BE49-F238E27FC236}">
                <a16:creationId xmlns:a16="http://schemas.microsoft.com/office/drawing/2014/main" id="{E8F52ADD-BB33-4C0C-ABC0-2F8816797233}"/>
              </a:ext>
            </a:extLst>
          </p:cNvPr>
          <p:cNvSpPr/>
          <p:nvPr/>
        </p:nvSpPr>
        <p:spPr>
          <a:xfrm>
            <a:off x="7791358" y="1358218"/>
            <a:ext cx="3366394" cy="756965"/>
          </a:xfrm>
          <a:custGeom>
            <a:avLst/>
            <a:gdLst>
              <a:gd name="connsiteX0" fmla="*/ 148634 w 1832584"/>
              <a:gd name="connsiteY0" fmla="*/ 36689 h 783743"/>
              <a:gd name="connsiteX1" fmla="*/ 92363 w 1832584"/>
              <a:gd name="connsiteY1" fmla="*/ 599397 h 783743"/>
              <a:gd name="connsiteX2" fmla="*/ 458123 w 1832584"/>
              <a:gd name="connsiteY2" fmla="*/ 768209 h 783743"/>
              <a:gd name="connsiteX3" fmla="*/ 1330320 w 1832584"/>
              <a:gd name="connsiteY3" fmla="*/ 768209 h 783743"/>
              <a:gd name="connsiteX4" fmla="*/ 1696080 w 1832584"/>
              <a:gd name="connsiteY4" fmla="*/ 697871 h 783743"/>
              <a:gd name="connsiteX5" fmla="*/ 1794554 w 1832584"/>
              <a:gd name="connsiteY5" fmla="*/ 261773 h 783743"/>
              <a:gd name="connsiteX6" fmla="*/ 1667945 w 1832584"/>
              <a:gd name="connsiteY6" fmla="*/ 78893 h 783743"/>
              <a:gd name="connsiteX7" fmla="*/ 148634 w 1832584"/>
              <a:gd name="connsiteY7" fmla="*/ 36689 h 78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584" h="783743">
                <a:moveTo>
                  <a:pt x="148634" y="36689"/>
                </a:moveTo>
                <a:cubicBezTo>
                  <a:pt x="-113963" y="123440"/>
                  <a:pt x="40781" y="477477"/>
                  <a:pt x="92363" y="599397"/>
                </a:cubicBezTo>
                <a:cubicBezTo>
                  <a:pt x="143944" y="721317"/>
                  <a:pt x="251797" y="740074"/>
                  <a:pt x="458123" y="768209"/>
                </a:cubicBezTo>
                <a:cubicBezTo>
                  <a:pt x="664449" y="796344"/>
                  <a:pt x="1123994" y="779932"/>
                  <a:pt x="1330320" y="768209"/>
                </a:cubicBezTo>
                <a:cubicBezTo>
                  <a:pt x="1536646" y="756486"/>
                  <a:pt x="1618708" y="782277"/>
                  <a:pt x="1696080" y="697871"/>
                </a:cubicBezTo>
                <a:cubicBezTo>
                  <a:pt x="1773452" y="613465"/>
                  <a:pt x="1799243" y="364936"/>
                  <a:pt x="1794554" y="261773"/>
                </a:cubicBezTo>
                <a:cubicBezTo>
                  <a:pt x="1789865" y="158610"/>
                  <a:pt x="1942265" y="118752"/>
                  <a:pt x="1667945" y="78893"/>
                </a:cubicBezTo>
                <a:cubicBezTo>
                  <a:pt x="1393625" y="39035"/>
                  <a:pt x="411231" y="-50062"/>
                  <a:pt x="148634" y="36689"/>
                </a:cubicBezTo>
                <a:close/>
              </a:path>
            </a:pathLst>
          </a:cu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15B4139-2A67-4BAD-AA9F-17BDC8E51A12}"/>
              </a:ext>
            </a:extLst>
          </p:cNvPr>
          <p:cNvSpPr txBox="1"/>
          <p:nvPr/>
        </p:nvSpPr>
        <p:spPr>
          <a:xfrm>
            <a:off x="7697408" y="1364723"/>
            <a:ext cx="3598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Past participle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V3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A387B9E1-DE82-4CE5-A512-4AB105EA55B6}"/>
              </a:ext>
            </a:extLst>
          </p:cNvPr>
          <p:cNvSpPr txBox="1"/>
          <p:nvPr/>
        </p:nvSpPr>
        <p:spPr>
          <a:xfrm>
            <a:off x="1553927" y="1756869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V2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B9942E62-76BA-4D65-ADCD-BC7E01E25770}"/>
              </a:ext>
            </a:extLst>
          </p:cNvPr>
          <p:cNvSpPr txBox="1"/>
          <p:nvPr/>
        </p:nvSpPr>
        <p:spPr>
          <a:xfrm>
            <a:off x="5535142" y="1966587"/>
            <a:ext cx="193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V2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0A808C-FEA7-4321-97D3-60E7073262CB}"/>
              </a:ext>
            </a:extLst>
          </p:cNvPr>
          <p:cNvSpPr txBox="1"/>
          <p:nvPr/>
        </p:nvSpPr>
        <p:spPr>
          <a:xfrm>
            <a:off x="844396" y="1096700"/>
            <a:ext cx="71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ใช้ใน 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Past Simple Tense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และ </a:t>
            </a:r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FF33CC"/>
                </a:solidFill>
                <a:latin typeface="FC Candy Color" panose="020B0604020202020204" charset="-34"/>
                <a:cs typeface="FC Candy Color" panose="020B0604020202020204" charset="-34"/>
              </a:rPr>
              <a:t>Past Continuous Tense</a:t>
            </a:r>
            <a:endParaRPr kumimoji="0" lang="th-TH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33CC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5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BB698F0-23BD-4B30-9DBD-B0D01CAC47C6}"/>
              </a:ext>
            </a:extLst>
          </p:cNvPr>
          <p:cNvSpPr txBox="1"/>
          <p:nvPr/>
        </p:nvSpPr>
        <p:spPr>
          <a:xfrm>
            <a:off x="1291534" y="1413022"/>
            <a:ext cx="10229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u="sng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ตำแหน่งของ</a:t>
            </a:r>
            <a:r>
              <a:rPr lang="en-US" sz="4400" u="sng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en-US" sz="4400" u="sng" dirty="0">
                <a:solidFill>
                  <a:srgbClr val="FF9933"/>
                </a:solidFill>
                <a:latin typeface="FC Candy Color" panose="020B0604020202020204" charset="-34"/>
                <a:cs typeface="FC Candy Color" panose="020B0604020202020204" charset="-34"/>
              </a:rPr>
              <a:t>Verb to be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>
                <a:latin typeface="FC Candy Color" panose="020B0604020202020204" charset="-34"/>
                <a:cs typeface="FC Candy Color" panose="020B0604020202020204" charset="-34"/>
              </a:rPr>
              <a:t>ตามหลังประธานที่เป็นคำนามหรือคำสรรพนาม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0ABC36C-F7D1-4066-9F0C-CE4C415D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16190"/>
          <a:stretch/>
        </p:blipFill>
        <p:spPr>
          <a:xfrm>
            <a:off x="2203813" y="4650661"/>
            <a:ext cx="2614786" cy="1867834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296251F-58A8-46D9-BF37-CE280120B06A}"/>
              </a:ext>
            </a:extLst>
          </p:cNvPr>
          <p:cNvSpPr txBox="1"/>
          <p:nvPr/>
        </p:nvSpPr>
        <p:spPr>
          <a:xfrm>
            <a:off x="1697373" y="3189972"/>
            <a:ext cx="4101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Suda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vet.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สุดา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เป็นสัตวแพทย์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7ED298F-4E40-4421-B15D-DDE4C32B9BD8}"/>
              </a:ext>
            </a:extLst>
          </p:cNvPr>
          <p:cNvSpPr txBox="1"/>
          <p:nvPr/>
        </p:nvSpPr>
        <p:spPr>
          <a:xfrm>
            <a:off x="2557162" y="2800098"/>
            <a:ext cx="66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41FC4DE-0800-4551-8D76-8027F53828B7}"/>
              </a:ext>
            </a:extLst>
          </p:cNvPr>
          <p:cNvSpPr txBox="1"/>
          <p:nvPr/>
        </p:nvSpPr>
        <p:spPr>
          <a:xfrm>
            <a:off x="6406486" y="1512316"/>
            <a:ext cx="261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 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(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Noun</a:t>
            </a:r>
            <a:r>
              <a:rPr kumimoji="0" lang="th-TH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)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70D0CB2-BEBA-4F30-8631-7E4A2244CD7C}"/>
              </a:ext>
            </a:extLst>
          </p:cNvPr>
          <p:cNvSpPr txBox="1"/>
          <p:nvPr/>
        </p:nvSpPr>
        <p:spPr>
          <a:xfrm>
            <a:off x="8770586" y="1569313"/>
            <a:ext cx="356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PN </a:t>
            </a:r>
            <a:r>
              <a:rPr lang="th-TH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(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Pronoun</a:t>
            </a:r>
            <a:r>
              <a:rPr lang="th-TH" sz="4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FC Candy Color" panose="020B0604020202020204" charset="-34"/>
                <a:cs typeface="FC Candy Color" panose="020B0604020202020204" charset="-34"/>
              </a:rPr>
              <a:t>)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AE1B0F2-3B2B-4952-BA41-7424A717FC6F}"/>
              </a:ext>
            </a:extLst>
          </p:cNvPr>
          <p:cNvSpPr txBox="1"/>
          <p:nvPr/>
        </p:nvSpPr>
        <p:spPr>
          <a:xfrm>
            <a:off x="6749830" y="3086947"/>
            <a:ext cx="410173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CC"/>
                </a:solidFill>
                <a:latin typeface="FC Candy Color" panose="020B0604020202020204" charset="-34"/>
                <a:cs typeface="FC Candy Color" panose="020B0604020202020204" charset="-34"/>
              </a:rPr>
              <a:t>I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am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a teacher.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ฉันเป็นครู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A24B80F-2B3D-4424-AAF9-DD6520691A1D}"/>
              </a:ext>
            </a:extLst>
          </p:cNvPr>
          <p:cNvSpPr txBox="1"/>
          <p:nvPr/>
        </p:nvSpPr>
        <p:spPr>
          <a:xfrm>
            <a:off x="6631438" y="2640052"/>
            <a:ext cx="106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PN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5" name="ลูกศร: เวียน 4">
            <a:extLst>
              <a:ext uri="{FF2B5EF4-FFF2-40B4-BE49-F238E27FC236}">
                <a16:creationId xmlns:a16="http://schemas.microsoft.com/office/drawing/2014/main" id="{481FB168-CBBF-499D-86C1-FE1FE3AF5402}"/>
              </a:ext>
            </a:extLst>
          </p:cNvPr>
          <p:cNvSpPr/>
          <p:nvPr/>
        </p:nvSpPr>
        <p:spPr>
          <a:xfrm rot="21255383" flipH="1">
            <a:off x="7335402" y="2993650"/>
            <a:ext cx="621521" cy="684106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: เวียน 15">
            <a:extLst>
              <a:ext uri="{FF2B5EF4-FFF2-40B4-BE49-F238E27FC236}">
                <a16:creationId xmlns:a16="http://schemas.microsoft.com/office/drawing/2014/main" id="{AC20FD3A-2AA2-44D2-AE78-54B533CAF6E5}"/>
              </a:ext>
            </a:extLst>
          </p:cNvPr>
          <p:cNvSpPr/>
          <p:nvPr/>
        </p:nvSpPr>
        <p:spPr>
          <a:xfrm rot="21255383" flipH="1">
            <a:off x="3140488" y="3057226"/>
            <a:ext cx="621521" cy="684106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E57771E-D9D9-4D68-A34D-048F3E176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9142" r="2812" b="4103"/>
          <a:stretch/>
        </p:blipFill>
        <p:spPr>
          <a:xfrm>
            <a:off x="8193226" y="4599009"/>
            <a:ext cx="2009314" cy="18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C15BE-47A9-448C-8BE3-03B08D53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"/>
            <a:ext cx="12192000" cy="6850861"/>
          </a:xfrm>
          <a:prstGeom prst="rect">
            <a:avLst/>
          </a:prstGeom>
        </p:spPr>
      </p:pic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D876B4CC-05E8-4250-9D9C-800DA5F13152}"/>
              </a:ext>
            </a:extLst>
          </p:cNvPr>
          <p:cNvSpPr/>
          <p:nvPr/>
        </p:nvSpPr>
        <p:spPr>
          <a:xfrm>
            <a:off x="575854" y="376310"/>
            <a:ext cx="11040292" cy="6105379"/>
          </a:xfrm>
          <a:prstGeom prst="roundRect">
            <a:avLst/>
          </a:prstGeom>
          <a:ln w="57150"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101600">
                  <a:srgbClr val="66FFFF"/>
                </a:glo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B2C20A4-13B7-4F80-A2DF-BF6099C7CE5A}"/>
              </a:ext>
            </a:extLst>
          </p:cNvPr>
          <p:cNvSpPr/>
          <p:nvPr/>
        </p:nvSpPr>
        <p:spPr>
          <a:xfrm>
            <a:off x="2203813" y="180588"/>
            <a:ext cx="8059784" cy="100505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6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9050">
                <a:solidFill>
                  <a:prstClr val="black">
                    <a:lumMod val="95000"/>
                    <a:lumOff val="5000"/>
                  </a:prstClr>
                </a:solidFill>
              </a:ln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FC Candy Color" pitchFamily="2" charset="-34"/>
              <a:ea typeface="Calibri" panose="020F0502020204030204" pitchFamily="34" charset="0"/>
              <a:cs typeface="FC Candy Color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B5C3C7-8710-41B3-B904-A1D5215758B2}"/>
              </a:ext>
            </a:extLst>
          </p:cNvPr>
          <p:cNvSpPr txBox="1"/>
          <p:nvPr/>
        </p:nvSpPr>
        <p:spPr>
          <a:xfrm>
            <a:off x="2203813" y="76369"/>
            <a:ext cx="754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(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V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9933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r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FF00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t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66FF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o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b</a:t>
            </a:r>
            <a:r>
              <a:rPr kumimoji="0" lang="en-US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9966FF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e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dkVert">
                  <a:fgClr>
                    <a:srgbClr val="FF33CC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)</a:t>
            </a:r>
            <a:r>
              <a:rPr kumimoji="0" lang="th-TH" sz="7200" b="0" i="0" u="none" strike="noStrike" kern="1200" cap="none" spc="0" normalizeH="0" baseline="0" noProof="0" dirty="0">
                <a:ln w="57150">
                  <a:solidFill>
                    <a:prstClr val="black"/>
                  </a:solidFill>
                </a:ln>
                <a:pattFill prst="pct90">
                  <a:fgClr>
                    <a:srgbClr val="009900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FC Candy Color" pitchFamily="2" charset="-34"/>
                <a:ea typeface="+mn-ea"/>
                <a:cs typeface="FC Candy Color" pitchFamily="2" charset="-34"/>
              </a:rPr>
              <a:t>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BB698F0-23BD-4B30-9DBD-B0D01CAC47C6}"/>
              </a:ext>
            </a:extLst>
          </p:cNvPr>
          <p:cNvSpPr txBox="1"/>
          <p:nvPr/>
        </p:nvSpPr>
        <p:spPr>
          <a:xfrm>
            <a:off x="1291534" y="1413022"/>
            <a:ext cx="10229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ตำแหน่งของ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Verb to be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อยู่หน้า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V</a:t>
            </a:r>
            <a:r>
              <a:rPr lang="en-US" sz="32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-</a:t>
            </a:r>
            <a:r>
              <a:rPr lang="en-US" sz="3200" dirty="0" err="1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ing</a:t>
            </a:r>
            <a:r>
              <a:rPr lang="en-US" sz="32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ใน </a:t>
            </a:r>
            <a:r>
              <a:rPr lang="en-US" sz="32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Present </a:t>
            </a:r>
            <a:r>
              <a:rPr lang="en-US" sz="3200" dirty="0" err="1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Continuouse</a:t>
            </a:r>
            <a:r>
              <a:rPr lang="en-US" sz="32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 Tense 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296251F-58A8-46D9-BF37-CE280120B06A}"/>
              </a:ext>
            </a:extLst>
          </p:cNvPr>
          <p:cNvSpPr txBox="1"/>
          <p:nvPr/>
        </p:nvSpPr>
        <p:spPr>
          <a:xfrm>
            <a:off x="1291534" y="3241807"/>
            <a:ext cx="5625791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CC"/>
                </a:solidFill>
                <a:latin typeface="FC Candy Color" panose="020B0604020202020204" charset="-34"/>
                <a:cs typeface="FC Candy Color" panose="020B0604020202020204" charset="-34"/>
              </a:rPr>
              <a:t>They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FC Candy Color" panose="020B0604020202020204" charset="-34"/>
                <a:cs typeface="FC Candy Color" panose="020B0604020202020204" charset="-34"/>
              </a:rPr>
              <a:t>are </a:t>
            </a:r>
            <a:r>
              <a:rPr lang="en-US" sz="4400" dirty="0">
                <a:solidFill>
                  <a:srgbClr val="009900"/>
                </a:solidFill>
                <a:latin typeface="FC Candy Color" panose="020B0604020202020204" charset="-34"/>
                <a:cs typeface="FC Candy Color" panose="020B0604020202020204" charset="-34"/>
              </a:rPr>
              <a:t>playing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 basketball </a:t>
            </a:r>
            <a:r>
              <a:rPr lang="en-US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at the gym.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พวกเขากำลังเล่น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>
                <a:solidFill>
                  <a:prstClr val="black"/>
                </a:solidFill>
                <a:latin typeface="FC Candy Color" panose="020B0604020202020204" charset="-34"/>
                <a:cs typeface="FC Candy Color" panose="020B0604020202020204" charset="-34"/>
              </a:rPr>
              <a:t>บาสเก็ตบอลที่โรงยิม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7ED298F-4E40-4421-B15D-DDE4C32B9BD8}"/>
              </a:ext>
            </a:extLst>
          </p:cNvPr>
          <p:cNvSpPr txBox="1"/>
          <p:nvPr/>
        </p:nvSpPr>
        <p:spPr>
          <a:xfrm>
            <a:off x="4628491" y="2759226"/>
            <a:ext cx="1777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V-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C Candy Color" panose="020B0604020202020204" charset="-34"/>
                <a:ea typeface="+mn-ea"/>
                <a:cs typeface="FC Candy Color" panose="020B0604020202020204" charset="-34"/>
              </a:rPr>
              <a:t>ing</a:t>
            </a:r>
            <a:endParaRPr kumimoji="0" lang="th-TH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FC Candy Color" panose="020B0604020202020204" charset="-34"/>
              <a:ea typeface="+mn-ea"/>
              <a:cs typeface="FC Candy Color" panose="020B0604020202020204" charset="-34"/>
            </a:endParaRPr>
          </a:p>
        </p:txBody>
      </p:sp>
      <p:sp>
        <p:nvSpPr>
          <p:cNvPr id="16" name="ลูกศร: เวียน 15">
            <a:extLst>
              <a:ext uri="{FF2B5EF4-FFF2-40B4-BE49-F238E27FC236}">
                <a16:creationId xmlns:a16="http://schemas.microsoft.com/office/drawing/2014/main" id="{AC20FD3A-2AA2-44D2-AE78-54B533CAF6E5}"/>
              </a:ext>
            </a:extLst>
          </p:cNvPr>
          <p:cNvSpPr/>
          <p:nvPr/>
        </p:nvSpPr>
        <p:spPr>
          <a:xfrm>
            <a:off x="3756001" y="3086130"/>
            <a:ext cx="667649" cy="678120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22E432F-1958-4A36-B8CA-6D46EA0B5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"/>
          <a:stretch/>
        </p:blipFill>
        <p:spPr>
          <a:xfrm>
            <a:off x="6406486" y="2995896"/>
            <a:ext cx="4725862" cy="31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478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1834</Words>
  <Application>Microsoft Office PowerPoint</Application>
  <PresentationFormat>แบบจอกว้าง</PresentationFormat>
  <Paragraphs>395</Paragraphs>
  <Slides>44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1" baseType="lpstr">
      <vt:lpstr>Calibri</vt:lpstr>
      <vt:lpstr>Arial</vt:lpstr>
      <vt:lpstr>SanamDeklenchaya</vt:lpstr>
      <vt:lpstr>FC Candy Color</vt:lpstr>
      <vt:lpstr>Calibri Light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Advice Pentor</cp:lastModifiedBy>
  <cp:revision>287</cp:revision>
  <dcterms:created xsi:type="dcterms:W3CDTF">2021-06-03T04:27:11Z</dcterms:created>
  <dcterms:modified xsi:type="dcterms:W3CDTF">2021-06-22T01:45:36Z</dcterms:modified>
</cp:coreProperties>
</file>