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24" r:id="rId2"/>
    <p:sldId id="419" r:id="rId3"/>
    <p:sldId id="420" r:id="rId4"/>
    <p:sldId id="344" r:id="rId5"/>
    <p:sldId id="356" r:id="rId6"/>
    <p:sldId id="357" r:id="rId7"/>
    <p:sldId id="358" r:id="rId8"/>
    <p:sldId id="345" r:id="rId9"/>
    <p:sldId id="360" r:id="rId10"/>
    <p:sldId id="361" r:id="rId11"/>
    <p:sldId id="346" r:id="rId12"/>
    <p:sldId id="362" r:id="rId13"/>
    <p:sldId id="363" r:id="rId14"/>
    <p:sldId id="347" r:id="rId15"/>
    <p:sldId id="364" r:id="rId16"/>
    <p:sldId id="365" r:id="rId17"/>
    <p:sldId id="348" r:id="rId18"/>
    <p:sldId id="366" r:id="rId19"/>
    <p:sldId id="367" r:id="rId20"/>
    <p:sldId id="349" r:id="rId21"/>
    <p:sldId id="368" r:id="rId22"/>
    <p:sldId id="369" r:id="rId23"/>
    <p:sldId id="350" r:id="rId24"/>
    <p:sldId id="370" r:id="rId25"/>
    <p:sldId id="351" r:id="rId26"/>
    <p:sldId id="371" r:id="rId27"/>
    <p:sldId id="421" r:id="rId28"/>
    <p:sldId id="352" r:id="rId29"/>
    <p:sldId id="423" r:id="rId30"/>
    <p:sldId id="373" r:id="rId31"/>
    <p:sldId id="422" r:id="rId32"/>
    <p:sldId id="374" r:id="rId33"/>
    <p:sldId id="375" r:id="rId34"/>
    <p:sldId id="376" r:id="rId35"/>
    <p:sldId id="424" r:id="rId36"/>
    <p:sldId id="286" r:id="rId37"/>
    <p:sldId id="386" r:id="rId38"/>
    <p:sldId id="377" r:id="rId39"/>
    <p:sldId id="399" r:id="rId40"/>
    <p:sldId id="378" r:id="rId41"/>
    <p:sldId id="428" r:id="rId42"/>
    <p:sldId id="379" r:id="rId43"/>
    <p:sldId id="427" r:id="rId44"/>
    <p:sldId id="380" r:id="rId45"/>
    <p:sldId id="402" r:id="rId46"/>
    <p:sldId id="381" r:id="rId47"/>
    <p:sldId id="403" r:id="rId48"/>
    <p:sldId id="382" r:id="rId49"/>
    <p:sldId id="404" r:id="rId50"/>
    <p:sldId id="383" r:id="rId51"/>
    <p:sldId id="405" r:id="rId52"/>
    <p:sldId id="384" r:id="rId53"/>
    <p:sldId id="429" r:id="rId54"/>
    <p:sldId id="385" r:id="rId55"/>
    <p:sldId id="407" r:id="rId56"/>
    <p:sldId id="387" r:id="rId57"/>
    <p:sldId id="388" r:id="rId58"/>
    <p:sldId id="389" r:id="rId59"/>
    <p:sldId id="430" r:id="rId60"/>
    <p:sldId id="391" r:id="rId61"/>
    <p:sldId id="396" r:id="rId62"/>
    <p:sldId id="393" r:id="rId63"/>
    <p:sldId id="431" r:id="rId64"/>
    <p:sldId id="392" r:id="rId65"/>
    <p:sldId id="398" r:id="rId66"/>
    <p:sldId id="409" r:id="rId67"/>
    <p:sldId id="410" r:id="rId68"/>
    <p:sldId id="411" r:id="rId69"/>
    <p:sldId id="432" r:id="rId70"/>
    <p:sldId id="413" r:id="rId71"/>
    <p:sldId id="412" r:id="rId72"/>
    <p:sldId id="414" r:id="rId73"/>
    <p:sldId id="415" r:id="rId74"/>
    <p:sldId id="416" r:id="rId75"/>
    <p:sldId id="417" r:id="rId76"/>
    <p:sldId id="418" r:id="rId77"/>
    <p:sldId id="322" r:id="rId78"/>
  </p:sldIdLst>
  <p:sldSz cx="12192000" cy="6858000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  <p:embeddedFont>
      <p:font typeface="FC Candy Color" panose="020B0604020202020204" charset="-34"/>
      <p:bold r:id="rId85"/>
    </p:embeddedFont>
    <p:embeddedFont>
      <p:font typeface="Itim" panose="00000500000000000000" pitchFamily="2" charset="-34"/>
      <p:regular r:id="rId86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966FF"/>
    <a:srgbClr val="99FF33"/>
    <a:srgbClr val="FFCC66"/>
    <a:srgbClr val="99FF99"/>
    <a:srgbClr val="FF9999"/>
    <a:srgbClr val="FFCCCC"/>
    <a:srgbClr val="FF33CC"/>
    <a:srgbClr val="0099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8" autoAdjust="0"/>
    <p:restoredTop sz="94301" autoAdjust="0"/>
  </p:normalViewPr>
  <p:slideViewPr>
    <p:cSldViewPr snapToGrid="0">
      <p:cViewPr varScale="1">
        <p:scale>
          <a:sx n="76" d="100"/>
          <a:sy n="76" d="100"/>
        </p:scale>
        <p:origin x="27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2767F07-0EBF-4B89-ABEE-E00C9A8DB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65527B8E-B3E0-4DEE-AEA1-68F827A3A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5F80A86-5C27-49C6-958B-01FE148D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7FE87B9-6056-4373-B37C-EFB4D585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510FDB4-D560-4A1D-B1BB-167417A0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06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B8AE4F-6C97-44DE-B53B-0959F9BA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38068E62-1149-4079-B6AF-8064CC203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3E68F24-14C5-4B89-9E3F-DE833F6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9A9A2F2-5B49-4F79-A2D6-69DE06FDE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58E1F2E-9900-40B2-B0E3-A89F346A2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99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87FFC43-1030-45B7-8458-EA39CD470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777275D-C158-42B9-9751-3C1673657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E0B1B08-56D0-45E8-ABB7-20CE8694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72E154A-156A-449F-8775-EBAD353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A657C8A-60F7-48D6-B0C1-49F5FBEA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15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ED17401-D3EC-4DFA-A58A-92675670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C083FCD-057C-43A7-8909-EF27B5089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EB8F38E-B392-4B1C-88CA-0D09100A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4CE9447-A409-44B6-B453-582DBEC6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D022903-25D6-4531-8689-DB58CC5F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59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79EC11-EA1A-4C08-AAA4-CA345293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D2D9CF7-F357-4732-8CFC-CECBE96E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5E730D-8FC5-4875-9A14-129EA43F7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55321D8-F76B-45F4-81E7-62BB95AD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A5ABDD4-E77D-4068-BB08-3B261F8B2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02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98D1F5-34AC-49C0-A1CA-1AA58A63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DA1B269-6340-4AFA-9D1A-32FFA2299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102D29B-1AAC-442D-AE99-E97EE2DD3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F09361B-8915-46F1-A433-40C2D8A5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4170C8C-B34A-4A6D-BE00-BBDA150B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48FB95A-2D25-4F58-B1D3-3A056EAD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04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8C39D0A-A218-4C6E-B950-11D68C83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9C605D9-D9E2-4C45-9BF3-04592D2C8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CE7E0D1-E9E8-4522-882F-615ED7B0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943F5171-5827-45CE-BBCD-C3BDB6460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489A78B5-F7B3-4972-9F15-10B4ABE1D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E8DA6CC4-5C47-4E8F-B982-E3480802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FEEF82C-5385-4ABE-8A92-C88EBE07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CA936960-F443-4F3D-A5C4-4260CA25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3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0BC7269-ED9B-459E-B482-FF613E2A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712AB2CC-73E7-4506-97E3-E246F24D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ECB7601-D881-41E1-B93D-29ABFBE4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4213935-6A7B-45B2-B7FF-3D495F85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56154784-CC05-44B7-85B2-EB0734F2F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921F8CA-8CE2-4995-A050-A67B48D6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48D33F6-3BF3-4B2A-9ED1-2A304BDE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037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402173E-BB0C-45F0-900C-792D51998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64456AF-7C2C-412E-BA3B-266B791BB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00D4A65-5D47-42C1-825B-9FC88501B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3C648D7-2A85-4943-AF8A-D00496B5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4B4AA40-5B05-48CC-9D43-177A84BD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5C34115-2D62-4159-9DF4-27D35FD8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01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BDA210-5A0E-4B37-A2A5-3570AC94E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B175FDC1-9C18-45E7-A494-841A75453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8E73EB3-61A2-48A0-9276-4DB312326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46B98E8-39CE-43B3-9100-CEBCD17D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BA5F9DF-FA4B-495B-A0CE-0E302209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A55D1D8-5099-4387-B5CD-CD127EFF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45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F9A07C56-DFCC-48DA-86E2-CE0A15FB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E452590-75E3-40D7-81BD-BC02ADFF7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FB24EC-545A-490A-8495-6D5D9AA06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1ABED-81EB-40B5-B910-46E8F4A3822B}" type="datetimeFigureOut">
              <a:rPr lang="th-TH" smtClean="0"/>
              <a:t>14/09/64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D1C1B4B-8DA2-4582-86D6-7BC7C8ABC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BC313D1-6B0E-4F23-B60A-C0BF0025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A6B02-316E-4EC3-A6FF-923F8BA01A7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68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46.png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15.wdp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microsoft.com/office/2007/relationships/hdphoto" Target="../media/hdphoto21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5.png"/><Relationship Id="rId7" Type="http://schemas.openxmlformats.org/officeDocument/2006/relationships/image" Target="../media/image6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21.wdp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microsoft.com/office/2007/relationships/hdphoto" Target="../media/hdphoto16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microsoft.com/office/2007/relationships/hdphoto" Target="../media/hdphoto16.wdp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microsoft.com/office/2007/relationships/hdphoto" Target="../media/hdphoto22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22.wdp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23.wdp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2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6.png"/><Relationship Id="rId4" Type="http://schemas.microsoft.com/office/2007/relationships/hdphoto" Target="../media/hdphoto2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25.wdp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7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85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127F9AF-7B3B-4311-BD3A-7DBEB8670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E617492-4653-4DF8-9259-72A05CE9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914400" y="1686183"/>
            <a:ext cx="1009024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คำนามนับไม่ได้เอกพจน์ (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uncountable noun)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9C5A0EE-C15E-4E90-AB5C-A8C1A80FE1D7}"/>
              </a:ext>
            </a:extLst>
          </p:cNvPr>
          <p:cNvSpPr/>
          <p:nvPr/>
        </p:nvSpPr>
        <p:spPr>
          <a:xfrm>
            <a:off x="5455982" y="4990771"/>
            <a:ext cx="2182113" cy="1262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Rice   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(ข้าว)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72897BE-F388-49B1-B7AB-6677767B7604}"/>
              </a:ext>
            </a:extLst>
          </p:cNvPr>
          <p:cNvSpPr/>
          <p:nvPr/>
        </p:nvSpPr>
        <p:spPr>
          <a:xfrm>
            <a:off x="8537368" y="2658750"/>
            <a:ext cx="237503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Milk</a:t>
            </a:r>
          </a:p>
          <a:p>
            <a:pPr algn="ctr"/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(นม)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4D6973A-5D62-49D7-9804-8C8EA1B48F0F}"/>
              </a:ext>
            </a:extLst>
          </p:cNvPr>
          <p:cNvSpPr/>
          <p:nvPr/>
        </p:nvSpPr>
        <p:spPr>
          <a:xfrm>
            <a:off x="1939095" y="2590603"/>
            <a:ext cx="2419777" cy="78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Ice   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(น้ำแข็ง) 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FE5A4F27-E880-4877-82E5-F640A60A1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b="18141"/>
          <a:stretch/>
        </p:blipFill>
        <p:spPr>
          <a:xfrm>
            <a:off x="7638095" y="3818740"/>
            <a:ext cx="3561367" cy="247301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57B9E22-5152-49C9-9CDE-8C68BB10C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" y="3672385"/>
            <a:ext cx="5163598" cy="286866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9C7B14F-5AF4-4F58-9547-7636BCD25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49" b="96764" l="111" r="97889">
                        <a14:foregroundMark x1="17000" y1="28043" x2="63111" y2="57165"/>
                        <a14:foregroundMark x1="63111" y1="57165" x2="63111" y2="57165"/>
                        <a14:foregroundMark x1="17778" y1="56240" x2="47667" y2="22804"/>
                        <a14:foregroundMark x1="8444" y1="32820" x2="27444" y2="54545"/>
                        <a14:foregroundMark x1="83111" y1="10940" x2="88111" y2="7242"/>
                        <a14:foregroundMark x1="88111" y1="7242" x2="82444" y2="9091"/>
                        <a14:foregroundMark x1="87667" y1="3390" x2="88556" y2="1849"/>
                        <a14:foregroundMark x1="87556" y1="24191" x2="97889" y2="12481"/>
                        <a14:foregroundMark x1="4333" y1="29276" x2="222" y2="44838"/>
                        <a14:foregroundMark x1="28667" y1="91525" x2="35222" y2="96764"/>
                        <a14:foregroundMark x1="28444" y1="18028" x2="53000" y2="30508"/>
                        <a14:foregroundMark x1="53000" y1="30508" x2="61222" y2="41911"/>
                        <a14:foregroundMark x1="22556" y1="29276" x2="36556" y2="20185"/>
                        <a14:foregroundMark x1="36556" y1="20185" x2="44000" y2="19260"/>
                        <a14:foregroundMark x1="44000" y1="19260" x2="44000" y2="1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2587103"/>
            <a:ext cx="3415946" cy="246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D30DBDA-AEAE-4EF3-A7D2-DAD5A79E1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93737" y="1617860"/>
            <a:ext cx="9204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              คำนามพหูพจน์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(plural noun)		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คำนามที่แสดงถึงสิ่งของที่มีมากกว่า 1 ชิ้น เช่น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FB31CAD6-4E9E-4545-A47C-FAB741BB08E6}"/>
              </a:ext>
            </a:extLst>
          </p:cNvPr>
          <p:cNvSpPr/>
          <p:nvPr/>
        </p:nvSpPr>
        <p:spPr>
          <a:xfrm>
            <a:off x="2560320" y="5520565"/>
            <a:ext cx="8257735" cy="764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two</a:t>
            </a:r>
            <a:r>
              <a:rPr lang="th-TH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school bag</a:t>
            </a:r>
            <a:r>
              <a:rPr lang="en-US" sz="48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s   </a:t>
            </a:r>
            <a:r>
              <a:rPr lang="th-TH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กระเป๋า 2 ใบ </a:t>
            </a:r>
            <a:endParaRPr lang="en-US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1E2936F-4060-41C1-BCC5-025A3B325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"/>
          <a:stretch/>
        </p:blipFill>
        <p:spPr>
          <a:xfrm>
            <a:off x="3987944" y="3082330"/>
            <a:ext cx="2245623" cy="244924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781BD89-5163-4016-859A-DA2B499B3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51" y="3082330"/>
            <a:ext cx="2093086" cy="23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701B8ED-47C0-48E2-A3D0-74CFF2B9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01776" y="1625142"/>
            <a:ext cx="9898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              คำนามพหูพจน์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(plural noun)		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คำนามที่แสดงถึงสิ่งของที่มีมากกว่า 1 ชิ้น เช่น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63B37659-02CB-48DF-BB9C-CD27C77B40AB}"/>
              </a:ext>
            </a:extLst>
          </p:cNvPr>
          <p:cNvSpPr/>
          <p:nvPr/>
        </p:nvSpPr>
        <p:spPr>
          <a:xfrm>
            <a:off x="3521378" y="5567073"/>
            <a:ext cx="5658901" cy="894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four cat</a:t>
            </a:r>
            <a:r>
              <a:rPr lang="en-US" sz="48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s</a:t>
            </a:r>
            <a:r>
              <a:rPr lang="th-TH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แมว 4 ตัว </a:t>
            </a:r>
            <a:endParaRPr lang="en-US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E6C84B3-C536-4DA8-8021-4731D0ACF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46" y="3063269"/>
            <a:ext cx="2169750" cy="247250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DD21A96-CA5D-469F-A4A8-7ACEE050E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78" y="3094567"/>
            <a:ext cx="2169750" cy="2472506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545ECC9-DD68-411A-B646-B2C91643C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99" y="3094567"/>
            <a:ext cx="2169750" cy="247250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29729813-D556-4150-8EEA-B02C5E77A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49" y="3042676"/>
            <a:ext cx="2169750" cy="24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2203FE3-EE06-4291-B13F-4019C538B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609851" y="1483373"/>
            <a:ext cx="9421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              คำนามพหูพจน์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(plural noun)		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คำนามที่แสดงถึงสิ่งของที่มีมากกว่า 1 ชิ้น เช่น 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E231222-E95D-40F8-9F40-A9C301CD6813}"/>
              </a:ext>
            </a:extLst>
          </p:cNvPr>
          <p:cNvSpPr/>
          <p:nvPr/>
        </p:nvSpPr>
        <p:spPr>
          <a:xfrm>
            <a:off x="2927033" y="5613624"/>
            <a:ext cx="6140127" cy="750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two car</a:t>
            </a:r>
            <a:r>
              <a:rPr lang="en-US" sz="48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s</a:t>
            </a:r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 </a:t>
            </a:r>
            <a:r>
              <a:rPr lang="th-TH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รถ 2 คัน</a:t>
            </a:r>
            <a:endParaRPr lang="en-US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4935E82-2559-4900-B4BB-E5DCCDAA9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8" b="16224"/>
          <a:stretch/>
        </p:blipFill>
        <p:spPr>
          <a:xfrm>
            <a:off x="1640560" y="3078067"/>
            <a:ext cx="3435512" cy="229655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CE48D18-9A20-480F-A3DE-A581FF73F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8" b="16224"/>
          <a:stretch/>
        </p:blipFill>
        <p:spPr>
          <a:xfrm>
            <a:off x="6475776" y="3078067"/>
            <a:ext cx="3435512" cy="22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CA62C44-F12E-4101-8DFE-6DF56933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93737" y="1728130"/>
            <a:ext cx="9204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การใช้ 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There is…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ในประโยคบอกเล่า</a:t>
            </a:r>
          </a:p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is + </a:t>
            </a: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คำนามนับได้เอกพจน์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เช่น              </a:t>
            </a:r>
            <a:endParaRPr lang="th-TH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73F7B7C2-97CC-42F4-8713-F4B859CD2268}"/>
              </a:ext>
            </a:extLst>
          </p:cNvPr>
          <p:cNvSpPr/>
          <p:nvPr/>
        </p:nvSpPr>
        <p:spPr>
          <a:xfrm>
            <a:off x="1493737" y="4194924"/>
            <a:ext cx="51832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</a:t>
            </a:r>
            <a:r>
              <a:rPr lang="en-US" sz="66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a cat</a:t>
            </a:r>
            <a:r>
              <a:rPr lang="th-TH" sz="6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  <a:endParaRPr lang="en-US" sz="66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มีแมว1ตัว</a:t>
            </a:r>
            <a:endParaRPr lang="en-US" sz="66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F33A999-C92F-47AD-8727-59E70459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5334" r="14627" b="15488"/>
          <a:stretch/>
        </p:blipFill>
        <p:spPr>
          <a:xfrm>
            <a:off x="7497578" y="3167639"/>
            <a:ext cx="2818724" cy="3337507"/>
          </a:xfrm>
          <a:prstGeom prst="rect">
            <a:avLst/>
          </a:prstGeom>
        </p:spPr>
      </p:pic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id="{06566469-02FB-4D95-9559-D51CF9F0F448}"/>
              </a:ext>
            </a:extLst>
          </p:cNvPr>
          <p:cNvSpPr/>
          <p:nvPr/>
        </p:nvSpPr>
        <p:spPr>
          <a:xfrm>
            <a:off x="6233567" y="5144783"/>
            <a:ext cx="1092591" cy="7300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22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22694AF-572A-4A31-B3D2-5432F62E4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66087" y="1467970"/>
            <a:ext cx="9204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การใช้ 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There is…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ในประโยคบอกเล่า</a:t>
            </a:r>
          </a:p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is + </a:t>
            </a: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คำนามนับได้เอกพจน์ </a:t>
            </a:r>
          </a:p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singular countable noun)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เช่น              </a:t>
            </a:r>
            <a:endParaRPr lang="th-TH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BCEE78AD-9054-49EC-B050-FC9CA652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00" r="95667">
                        <a14:foregroundMark x1="6111" y1="43222" x2="6556" y2="61000"/>
                        <a14:foregroundMark x1="91667" y1="63222" x2="93444" y2="47667"/>
                        <a14:foregroundMark x1="38444" y1="51667" x2="43778" y2="51667"/>
                        <a14:foregroundMark x1="36667" y1="59222" x2="38000" y2="49000"/>
                        <a14:foregroundMark x1="65444" y1="68556" x2="66333" y2="68556"/>
                        <a14:foregroundMark x1="88111" y1="60111" x2="89444" y2="56556"/>
                        <a14:foregroundMark x1="63667" y1="65444" x2="67667" y2="71667"/>
                        <a14:foregroundMark x1="64556" y1="66778" x2="64556" y2="71222"/>
                        <a14:foregroundMark x1="40667" y1="60111" x2="43778" y2="54333"/>
                        <a14:foregroundMark x1="9222" y1="55222" x2="8333" y2="46778"/>
                        <a14:foregroundMark x1="26000" y1="59222" x2="20222" y2="59222"/>
                        <a14:foregroundMark x1="22000" y1="55222" x2="26444" y2="55222"/>
                        <a14:foregroundMark x1="36222" y1="29556" x2="58778" y2="47000"/>
                        <a14:foregroundMark x1="58778" y1="47000" x2="59333" y2="48556"/>
                        <a14:foregroundMark x1="59333" y1="45000" x2="36889" y2="28889"/>
                        <a14:foregroundMark x1="36889" y1="28889" x2="44222" y2="26889"/>
                        <a14:foregroundMark x1="82333" y1="35667" x2="85000" y2="40111"/>
                        <a14:foregroundMark x1="81889" y1="41444" x2="78333" y2="34778"/>
                        <a14:foregroundMark x1="80111" y1="36111" x2="65889" y2="30444"/>
                        <a14:foregroundMark x1="95667" y1="56556" x2="95667" y2="50333"/>
                        <a14:foregroundMark x1="44667" y1="29556" x2="62222" y2="42000"/>
                        <a14:foregroundMark x1="62222" y1="42000" x2="46000" y2="30000"/>
                        <a14:foregroundMark x1="40667" y1="61444" x2="34444" y2="52111"/>
                        <a14:foregroundMark x1="34000" y1="57889" x2="43778" y2="49000"/>
                        <a14:foregroundMark x1="42444" y1="49889" x2="35333" y2="50778"/>
                        <a14:foregroundMark x1="8333" y1="52111" x2="9667" y2="41000"/>
                        <a14:foregroundMark x1="9667" y1="46333" x2="11000" y2="51667"/>
                        <a14:foregroundMark x1="26000" y1="59667" x2="20222" y2="5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9" y="2669332"/>
            <a:ext cx="3757090" cy="3757090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15ED855D-B652-4CE6-9826-D2B90C73FA89}"/>
              </a:ext>
            </a:extLst>
          </p:cNvPr>
          <p:cNvSpPr/>
          <p:nvPr/>
        </p:nvSpPr>
        <p:spPr>
          <a:xfrm>
            <a:off x="1320477" y="4529637"/>
            <a:ext cx="4543159" cy="551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</a:t>
            </a:r>
            <a:r>
              <a:rPr lang="en-US" sz="54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a car</a:t>
            </a:r>
            <a:r>
              <a:rPr lang="th-TH" sz="5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มีรถ1คัน</a:t>
            </a:r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3" name="ลูกศร: ขวา 2">
            <a:extLst>
              <a:ext uri="{FF2B5EF4-FFF2-40B4-BE49-F238E27FC236}">
                <a16:creationId xmlns:a16="http://schemas.microsoft.com/office/drawing/2014/main" id="{8F19653E-DAFE-4608-ABB2-9297BD3AD186}"/>
              </a:ext>
            </a:extLst>
          </p:cNvPr>
          <p:cNvSpPr/>
          <p:nvPr/>
        </p:nvSpPr>
        <p:spPr>
          <a:xfrm>
            <a:off x="6068350" y="4547877"/>
            <a:ext cx="1092591" cy="7300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06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87FBD25-687A-45B6-9EB8-AF3FFB7AF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AFAAA4E-44F3-4738-9388-9590CADE5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36">
            <a:off x="6823218" y="3176618"/>
            <a:ext cx="3541836" cy="3541836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F9CDDC9-CC37-435B-ACC4-3681CF6689CF}"/>
              </a:ext>
            </a:extLst>
          </p:cNvPr>
          <p:cNvSpPr/>
          <p:nvPr/>
        </p:nvSpPr>
        <p:spPr>
          <a:xfrm>
            <a:off x="1217414" y="4069639"/>
            <a:ext cx="456422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</a:t>
            </a:r>
            <a:r>
              <a:rPr lang="en-US" sz="54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pen</a:t>
            </a:r>
            <a:r>
              <a:rPr lang="en-US" sz="5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  <a:endParaRPr lang="th-TH" sz="5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มีปากกา1ด้าม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6F71B99-E142-425F-8D0E-74C99CB44DB4}"/>
              </a:ext>
            </a:extLst>
          </p:cNvPr>
          <p:cNvSpPr txBox="1"/>
          <p:nvPr/>
        </p:nvSpPr>
        <p:spPr>
          <a:xfrm>
            <a:off x="1455128" y="1701672"/>
            <a:ext cx="9204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การใช้ </a:t>
            </a:r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There is…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ในประโยคบอกเล่า</a:t>
            </a:r>
          </a:p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is + </a:t>
            </a:r>
            <a:r>
              <a:rPr lang="th-TH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คำนามนับได้เอกพจน์ </a:t>
            </a:r>
          </a:p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singular countable noun)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เช่น              </a:t>
            </a:r>
            <a:endParaRPr lang="th-TH" sz="44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0" name="ลูกศร: ขวา 9">
            <a:extLst>
              <a:ext uri="{FF2B5EF4-FFF2-40B4-BE49-F238E27FC236}">
                <a16:creationId xmlns:a16="http://schemas.microsoft.com/office/drawing/2014/main" id="{C28928BB-0F66-4FF9-BC84-FD96F2250C57}"/>
              </a:ext>
            </a:extLst>
          </p:cNvPr>
          <p:cNvSpPr/>
          <p:nvPr/>
        </p:nvSpPr>
        <p:spPr>
          <a:xfrm>
            <a:off x="6233567" y="4047428"/>
            <a:ext cx="1092591" cy="7300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4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64932A4-9381-4D17-9777-2CA3884A3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738810" y="1710046"/>
            <a:ext cx="10649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highlight>
                  <a:srgbClr val="99FF33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ประโยคบอกเล่า</a:t>
            </a:r>
          </a:p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is +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คำนามนับไม่ได้ (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uncountable noun)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เช่น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                  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878A695-A21B-47C4-8269-A2AAC8C27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70" y="2767222"/>
            <a:ext cx="3594550" cy="3594550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D021371B-A76E-49B7-8C07-1CD7D207C8F6}"/>
              </a:ext>
            </a:extLst>
          </p:cNvPr>
          <p:cNvSpPr/>
          <p:nvPr/>
        </p:nvSpPr>
        <p:spPr>
          <a:xfrm>
            <a:off x="1098855" y="3762762"/>
            <a:ext cx="7159086" cy="943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some  </a:t>
            </a:r>
            <a:r>
              <a:rPr lang="en-US" sz="54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water</a:t>
            </a:r>
            <a:r>
              <a:rPr lang="th-TH" sz="5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</a:p>
          <a:p>
            <a:pPr algn="ctr"/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มีน้ำ 1 แก้ว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id="{B89DB1D4-08E4-4D4F-9560-EF159BC24351}"/>
              </a:ext>
            </a:extLst>
          </p:cNvPr>
          <p:cNvSpPr/>
          <p:nvPr/>
        </p:nvSpPr>
        <p:spPr>
          <a:xfrm>
            <a:off x="7589594" y="4530854"/>
            <a:ext cx="1092591" cy="7300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788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B95A8D4-26AB-4B8B-8ABD-ACE33B857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710730" y="1785410"/>
            <a:ext cx="9204526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 </a:t>
            </a:r>
          </a:p>
          <a:p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                    </a:t>
            </a: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701945" y="4048252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90C4785-E2FC-43EE-A175-BAF065A02366}"/>
              </a:ext>
            </a:extLst>
          </p:cNvPr>
          <p:cNvSpPr/>
          <p:nvPr/>
        </p:nvSpPr>
        <p:spPr>
          <a:xfrm>
            <a:off x="626485" y="4014856"/>
            <a:ext cx="6206007" cy="1268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some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</a:t>
            </a:r>
            <a:r>
              <a:rPr lang="en-US" sz="4400" dirty="0">
                <a:solidFill>
                  <a:srgbClr val="FF3300"/>
                </a:solidFill>
                <a:latin typeface="Itim" panose="020B0604020202020204" charset="-34"/>
                <a:cs typeface="Itim" panose="020B0604020202020204" charset="-34"/>
              </a:rPr>
              <a:t>sugar</a:t>
            </a:r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  <a:endParaRPr lang="th-TH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มีน้ำตาลจำนวนหนึ่ง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8451A9B-968E-4190-BA81-26A80F9660B7}"/>
              </a:ext>
            </a:extLst>
          </p:cNvPr>
          <p:cNvSpPr txBox="1"/>
          <p:nvPr/>
        </p:nvSpPr>
        <p:spPr>
          <a:xfrm>
            <a:off x="932492" y="1709150"/>
            <a:ext cx="10649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highlight>
                  <a:srgbClr val="99FF33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ประโยคบอกเล่า</a:t>
            </a:r>
          </a:p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is +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คำนามนับไม่ได้ (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uncountable noun)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เช่น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                   </a:t>
            </a:r>
          </a:p>
        </p:txBody>
      </p:sp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id="{58243C2C-0422-4BC2-981D-14700A6CEF59}"/>
              </a:ext>
            </a:extLst>
          </p:cNvPr>
          <p:cNvSpPr/>
          <p:nvPr/>
        </p:nvSpPr>
        <p:spPr>
          <a:xfrm>
            <a:off x="6298077" y="4627195"/>
            <a:ext cx="1092591" cy="7300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3FDE4CE-1B64-429A-8A59-0D11E8C59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808" y="3352310"/>
            <a:ext cx="3318411" cy="25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93056D9-BCD2-45C3-B59D-DEAB83E0F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759424" y="1834365"/>
            <a:ext cx="9204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CC389A06-D06D-4F21-8575-E9175176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06" y="2506611"/>
            <a:ext cx="4051251" cy="4051251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7A5F2CE1-3212-4C96-BB87-DD9982943AAF}"/>
              </a:ext>
            </a:extLst>
          </p:cNvPr>
          <p:cNvSpPr/>
          <p:nvPr/>
        </p:nvSpPr>
        <p:spPr>
          <a:xfrm>
            <a:off x="1659144" y="3697407"/>
            <a:ext cx="5738656" cy="9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cup of </a:t>
            </a:r>
            <a:r>
              <a:rPr lang="en-US" sz="40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coffee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  <a:endParaRPr lang="th-TH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มีกาแฟ 1 แก้ว</a:t>
            </a:r>
            <a:endParaRPr lang="en-US" sz="32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8" name="ลูกศร: ขวา 7">
            <a:extLst>
              <a:ext uri="{FF2B5EF4-FFF2-40B4-BE49-F238E27FC236}">
                <a16:creationId xmlns:a16="http://schemas.microsoft.com/office/drawing/2014/main" id="{E8E02CE7-C074-4628-A131-AC537732469D}"/>
              </a:ext>
            </a:extLst>
          </p:cNvPr>
          <p:cNvSpPr/>
          <p:nvPr/>
        </p:nvSpPr>
        <p:spPr>
          <a:xfrm>
            <a:off x="7184921" y="4306138"/>
            <a:ext cx="1092591" cy="7300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BA9285C-EF3E-4D4B-B53C-F886136F6931}"/>
              </a:ext>
            </a:extLst>
          </p:cNvPr>
          <p:cNvSpPr txBox="1"/>
          <p:nvPr/>
        </p:nvSpPr>
        <p:spPr>
          <a:xfrm>
            <a:off x="771378" y="1523455"/>
            <a:ext cx="10649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>
                <a:highlight>
                  <a:srgbClr val="99FF33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ประโยคบอกเล่า</a:t>
            </a:r>
          </a:p>
          <a:p>
            <a:pPr algn="ctr"/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is +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คำนามนับไม่ได้ (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uncountable noun)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เช่น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292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38C506E-1CD7-4B67-B893-240A08BA6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D876B4CC-05E8-4250-9D9C-800DA5F13152}"/>
              </a:ext>
            </a:extLst>
          </p:cNvPr>
          <p:cNvSpPr/>
          <p:nvPr/>
        </p:nvSpPr>
        <p:spPr>
          <a:xfrm>
            <a:off x="647114" y="478302"/>
            <a:ext cx="10846191" cy="5992360"/>
          </a:xfrm>
          <a:prstGeom prst="roundRect">
            <a:avLst/>
          </a:prstGeom>
          <a:ln w="57150">
            <a:solidFill>
              <a:srgbClr val="FF99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pattFill prst="wdDnDiag">
                <a:fgClr>
                  <a:srgbClr val="FFFF00"/>
                </a:fgClr>
                <a:bgClr>
                  <a:prstClr val="white"/>
                </a:bgClr>
              </a:pattFill>
              <a:effectLst>
                <a:glow rad="101600">
                  <a:srgbClr val="66FFFF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276776" y="1609973"/>
            <a:ext cx="9913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is…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และ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are...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หมายถึง มี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ใช้พูดเพื่อบอกถึงการมีอยู่ของบางสิ่งบางอย่าง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9F4111BC-ECF4-4179-A431-1D83233FB12F}"/>
              </a:ext>
            </a:extLst>
          </p:cNvPr>
          <p:cNvGrpSpPr/>
          <p:nvPr/>
        </p:nvGrpSpPr>
        <p:grpSpPr>
          <a:xfrm>
            <a:off x="3488788" y="-91224"/>
            <a:ext cx="4811151" cy="1754326"/>
            <a:chOff x="3690424" y="1674674"/>
            <a:chExt cx="4811151" cy="1754326"/>
          </a:xfrm>
        </p:grpSpPr>
        <p:sp>
          <p:nvSpPr>
            <p:cNvPr id="14" name="สี่เหลี่ยมผืนผ้า: มุมมน 13">
              <a:extLst>
                <a:ext uri="{FF2B5EF4-FFF2-40B4-BE49-F238E27FC236}">
                  <a16:creationId xmlns:a16="http://schemas.microsoft.com/office/drawing/2014/main" id="{382148DC-91CD-4D1F-91C0-CFA4D6A8AD70}"/>
                </a:ext>
              </a:extLst>
            </p:cNvPr>
            <p:cNvSpPr/>
            <p:nvPr/>
          </p:nvSpPr>
          <p:spPr>
            <a:xfrm>
              <a:off x="3690424" y="1876767"/>
              <a:ext cx="4811151" cy="1350139"/>
            </a:xfrm>
            <a:prstGeom prst="roundRect">
              <a:avLst>
                <a:gd name="adj" fmla="val 50000"/>
              </a:avLst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6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gradFill flip="none" rotWithShape="1">
                  <a:gsLst>
                    <a:gs pos="0">
                      <a:srgbClr val="FF33CC">
                        <a:tint val="66000"/>
                        <a:satMod val="160000"/>
                      </a:srgbClr>
                    </a:gs>
                    <a:gs pos="50000">
                      <a:srgbClr val="FF33CC">
                        <a:tint val="44500"/>
                        <a:satMod val="160000"/>
                      </a:srgbClr>
                    </a:gs>
                    <a:gs pos="100000">
                      <a:srgbClr val="FF33CC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FC Candy Color" pitchFamily="2" charset="-34"/>
                <a:ea typeface="Calibri" panose="020F0502020204030204" pitchFamily="34" charset="0"/>
                <a:cs typeface="FC Candy Color" pitchFamily="2" charset="-34"/>
              </a:endParaRP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935BA530-890B-4B41-B489-B2B45086828A}"/>
                </a:ext>
              </a:extLst>
            </p:cNvPr>
            <p:cNvSpPr txBox="1"/>
            <p:nvPr/>
          </p:nvSpPr>
          <p:spPr>
            <a:xfrm>
              <a:off x="4419600" y="1674674"/>
              <a:ext cx="34653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pattFill prst="pct90">
                    <a:fgClr>
                      <a:srgbClr val="99FF33"/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T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h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99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e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3300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r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e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pattFill prst="pct90">
                    <a:fgClr>
                      <a:srgbClr val="99FF33"/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 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i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s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pattFill prst="pct90">
                    <a:fgClr>
                      <a:srgbClr val="99FF33"/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…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pattFill prst="pct90">
                    <a:fgClr>
                      <a:srgbClr val="99FF33"/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T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h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e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r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e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pattFill prst="pct90">
                    <a:fgClr>
                      <a:srgbClr val="99FF33"/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 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r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3300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e</a:t>
              </a: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pattFill prst="pct90">
                    <a:fgClr>
                      <a:srgbClr val="99FF33"/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…</a:t>
              </a:r>
              <a:r>
                <a:rPr kumimoji="0" lang="th-TH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pattFill prst="pct90">
                    <a:fgClr>
                      <a:srgbClr val="009900"/>
                    </a:fgClr>
                    <a:bgClr>
                      <a:prstClr val="white"/>
                    </a:bgClr>
                  </a:patt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 </a:t>
              </a:r>
            </a:p>
          </p:txBody>
        </p:sp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E115035-EEA5-4156-B964-DAC13F354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10" y="2932814"/>
            <a:ext cx="5174459" cy="3446884"/>
          </a:xfrm>
          <a:prstGeom prst="rect">
            <a:avLst/>
          </a:prstGeom>
        </p:spPr>
      </p:pic>
      <p:sp>
        <p:nvSpPr>
          <p:cNvPr id="12" name="คำบรรยายภาพ: วงรี 11">
            <a:extLst>
              <a:ext uri="{FF2B5EF4-FFF2-40B4-BE49-F238E27FC236}">
                <a16:creationId xmlns:a16="http://schemas.microsoft.com/office/drawing/2014/main" id="{E43F7387-C4C7-4B02-B459-C5AC2E9B5736}"/>
              </a:ext>
            </a:extLst>
          </p:cNvPr>
          <p:cNvSpPr/>
          <p:nvPr/>
        </p:nvSpPr>
        <p:spPr>
          <a:xfrm>
            <a:off x="1411039" y="3205488"/>
            <a:ext cx="3062606" cy="2493398"/>
          </a:xfrm>
          <a:prstGeom prst="wedgeEllipseCallout">
            <a:avLst>
              <a:gd name="adj1" fmla="val 60262"/>
              <a:gd name="adj2" fmla="val 39062"/>
            </a:avLst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3D80B012-22A5-4153-864D-68799AFEB7EA}"/>
              </a:ext>
            </a:extLst>
          </p:cNvPr>
          <p:cNvSpPr txBox="1"/>
          <p:nvPr/>
        </p:nvSpPr>
        <p:spPr>
          <a:xfrm>
            <a:off x="1158011" y="3534825"/>
            <a:ext cx="34653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990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อันไหนใช้ </a:t>
            </a:r>
            <a:endParaRPr kumimoji="0" lang="en-US" sz="3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009900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There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9966FF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There are </a:t>
            </a:r>
            <a:r>
              <a:rPr kumimoji="0" lang="th-TH" sz="36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990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นะ</a:t>
            </a:r>
            <a:endParaRPr kumimoji="0" lang="en-US" sz="3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009900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55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2FB1C8A-F0DC-4546-BA14-B5DBCAEC9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93737" y="1669915"/>
            <a:ext cx="92045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are…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ในประโยคบอกเล่า</a:t>
            </a:r>
          </a:p>
          <a:p>
            <a:pPr algn="ctr"/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are + 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คำนามพหูพจน์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plural noun)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เช่น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6000" dirty="0">
                <a:latin typeface="Itim" panose="00000500000000000000" pitchFamily="2" charset="-34"/>
                <a:cs typeface="Itim" panose="00000500000000000000" pitchFamily="2" charset="-34"/>
              </a:rPr>
              <a:t>There</a:t>
            </a:r>
            <a:r>
              <a:rPr lang="en-US" sz="6000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6000" dirty="0">
                <a:latin typeface="Itim" panose="00000500000000000000" pitchFamily="2" charset="-34"/>
                <a:cs typeface="Itim" panose="00000500000000000000" pitchFamily="2" charset="-34"/>
              </a:rPr>
              <a:t>are </a:t>
            </a:r>
            <a:r>
              <a:rPr lang="en-US" sz="6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books</a:t>
            </a:r>
            <a:r>
              <a:rPr lang="th-TH" sz="6000" dirty="0">
                <a:latin typeface="Itim" panose="00000500000000000000" pitchFamily="2" charset="-34"/>
                <a:cs typeface="Itim" panose="00000500000000000000" pitchFamily="2" charset="-34"/>
              </a:rPr>
              <a:t>.</a:t>
            </a:r>
          </a:p>
          <a:p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    มีหนังสือหลายเล่ม</a:t>
            </a:r>
          </a:p>
          <a:p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            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       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            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     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         </a:t>
            </a:r>
            <a:endParaRPr lang="th-TH" sz="3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196151F-4C97-43F2-AF9E-38FC47729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7787">
            <a:off x="-187657" y="-1323110"/>
            <a:ext cx="3044742" cy="434687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55BF606-AD72-478B-87D3-2717E785B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39" y="2104217"/>
            <a:ext cx="4753783" cy="4753783"/>
          </a:xfrm>
          <a:prstGeom prst="rect">
            <a:avLst/>
          </a:prstGeom>
        </p:spPr>
      </p:pic>
      <p:sp>
        <p:nvSpPr>
          <p:cNvPr id="11" name="ลูกศร: ขวา 10">
            <a:extLst>
              <a:ext uri="{FF2B5EF4-FFF2-40B4-BE49-F238E27FC236}">
                <a16:creationId xmlns:a16="http://schemas.microsoft.com/office/drawing/2014/main" id="{AB749D8D-22A4-4AD4-9257-BA7C2A13723D}"/>
              </a:ext>
            </a:extLst>
          </p:cNvPr>
          <p:cNvSpPr/>
          <p:nvPr/>
        </p:nvSpPr>
        <p:spPr>
          <a:xfrm>
            <a:off x="6530461" y="4823036"/>
            <a:ext cx="1092591" cy="7300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46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1124BFB-3875-4BA1-9062-FDF4FAFB3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209821" y="1559128"/>
            <a:ext cx="103256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are…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ในประโยคบอกเล่า</a:t>
            </a:r>
          </a:p>
          <a:p>
            <a:pPr algn="ctr"/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are + 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คำนามพหูพจน์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plural noun)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เช่น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 </a:t>
            </a: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  </a:t>
            </a:r>
          </a:p>
          <a:p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r>
              <a:rPr lang="en-US" sz="5400" dirty="0">
                <a:latin typeface="Itim" panose="00000500000000000000" pitchFamily="2" charset="-34"/>
                <a:cs typeface="Itim" panose="00000500000000000000" pitchFamily="2" charset="-34"/>
              </a:rPr>
              <a:t>There</a:t>
            </a:r>
            <a:r>
              <a:rPr lang="en-US" sz="5400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5400" dirty="0">
                <a:latin typeface="Itim" panose="00000500000000000000" pitchFamily="2" charset="-34"/>
                <a:cs typeface="Itim" panose="00000500000000000000" pitchFamily="2" charset="-34"/>
              </a:rPr>
              <a:t>are </a:t>
            </a:r>
            <a:r>
              <a:rPr lang="en-US" sz="54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apples</a:t>
            </a:r>
            <a:r>
              <a:rPr lang="th-TH" sz="5400" dirty="0">
                <a:latin typeface="Itim" panose="00000500000000000000" pitchFamily="2" charset="-34"/>
                <a:cs typeface="Itim" panose="00000500000000000000" pitchFamily="2" charset="-34"/>
              </a:rPr>
              <a:t>.</a:t>
            </a:r>
          </a:p>
          <a:p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       มีแอป</a:t>
            </a:r>
            <a:r>
              <a:rPr lang="th-TH" sz="4000" dirty="0" err="1">
                <a:latin typeface="Itim" panose="00000500000000000000" pitchFamily="2" charset="-34"/>
                <a:cs typeface="Itim" panose="00000500000000000000" pitchFamily="2" charset="-34"/>
              </a:rPr>
              <a:t>เปิ้ล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หลายผล</a:t>
            </a: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AABE105-61E4-4A4E-A9C2-3894B59EE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25" b="95375" l="1220" r="96951">
                        <a14:foregroundMark x1="8293" y1="33000" x2="6463" y2="72875"/>
                        <a14:foregroundMark x1="24878" y1="92000" x2="39634" y2="93000"/>
                        <a14:foregroundMark x1="2805" y1="44000" x2="1829" y2="60875"/>
                        <a14:foregroundMark x1="81951" y1="35875" x2="87683" y2="40250"/>
                        <a14:foregroundMark x1="87683" y1="40250" x2="93415" y2="50125"/>
                        <a14:foregroundMark x1="93415" y1="50125" x2="92073" y2="73125"/>
                        <a14:foregroundMark x1="95976" y1="41750" x2="97317" y2="59875"/>
                        <a14:foregroundMark x1="47073" y1="6875" x2="54024" y2="9125"/>
                        <a14:foregroundMark x1="54024" y1="9125" x2="54512" y2="9125"/>
                        <a14:foregroundMark x1="63293" y1="93750" x2="70244" y2="93750"/>
                        <a14:foregroundMark x1="30122" y1="93875" x2="37439" y2="9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576" y="3429000"/>
            <a:ext cx="2035892" cy="198623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08D8FEB-219B-4F02-8523-A88B1DFDC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25" b="95375" l="1220" r="96951">
                        <a14:foregroundMark x1="8293" y1="33000" x2="6463" y2="72875"/>
                        <a14:foregroundMark x1="24878" y1="92000" x2="39634" y2="93000"/>
                        <a14:foregroundMark x1="2805" y1="44000" x2="1829" y2="60875"/>
                        <a14:foregroundMark x1="81951" y1="35875" x2="87683" y2="40250"/>
                        <a14:foregroundMark x1="87683" y1="40250" x2="93415" y2="50125"/>
                        <a14:foregroundMark x1="93415" y1="50125" x2="92073" y2="73125"/>
                        <a14:foregroundMark x1="95976" y1="41750" x2="97317" y2="59875"/>
                        <a14:foregroundMark x1="47073" y1="6875" x2="54024" y2="9125"/>
                        <a14:foregroundMark x1="54024" y1="9125" x2="54512" y2="9125"/>
                        <a14:foregroundMark x1="63293" y1="93750" x2="70244" y2="93750"/>
                        <a14:foregroundMark x1="30122" y1="93875" x2="37439" y2="9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9467" y="2875086"/>
            <a:ext cx="1669437" cy="162871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8696396-5425-4F87-9AAC-A3309A7A5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25" b="95375" l="1220" r="96951">
                        <a14:foregroundMark x1="8293" y1="33000" x2="6463" y2="72875"/>
                        <a14:foregroundMark x1="24878" y1="92000" x2="39634" y2="93000"/>
                        <a14:foregroundMark x1="2805" y1="44000" x2="1829" y2="60875"/>
                        <a14:foregroundMark x1="81951" y1="35875" x2="87683" y2="40250"/>
                        <a14:foregroundMark x1="87683" y1="40250" x2="93415" y2="50125"/>
                        <a14:foregroundMark x1="93415" y1="50125" x2="92073" y2="73125"/>
                        <a14:foregroundMark x1="95976" y1="41750" x2="97317" y2="59875"/>
                        <a14:foregroundMark x1="47073" y1="6875" x2="54024" y2="9125"/>
                        <a14:foregroundMark x1="54024" y1="9125" x2="54512" y2="9125"/>
                        <a14:foregroundMark x1="63293" y1="93750" x2="70244" y2="93750"/>
                        <a14:foregroundMark x1="30122" y1="93875" x2="37439" y2="9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9468" y="4428843"/>
            <a:ext cx="1838899" cy="17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5A73EE7-1E1B-40F6-9271-BD486B07D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740901" y="1476012"/>
            <a:ext cx="920452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are…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ในประโยคบอกเล่า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are +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คำนามพหูพจน์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plural noun)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เช่น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           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800" dirty="0">
                <a:latin typeface="Itim" panose="00000500000000000000" pitchFamily="2" charset="-34"/>
                <a:cs typeface="Itim" panose="00000500000000000000" pitchFamily="2" charset="-34"/>
              </a:rPr>
              <a:t>There are </a:t>
            </a:r>
            <a:r>
              <a:rPr lang="en-US" sz="48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two fish</a:t>
            </a:r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.</a:t>
            </a:r>
          </a:p>
          <a:p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         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มีปลา 2 ตัว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D9CE12D7-C09B-45DE-A133-0078C5AB4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10000" r="90000">
                        <a14:foregroundMark x1="35444" y1="37875" x2="36667" y2="46250"/>
                        <a14:foregroundMark x1="36667" y1="37250" x2="26889" y2="35875"/>
                        <a14:foregroundMark x1="33000" y1="33125" x2="32333" y2="31750"/>
                        <a14:foregroundMark x1="20667" y1="35125" x2="18889" y2="42125"/>
                        <a14:foregroundMark x1="22556" y1="34500" x2="24333" y2="33125"/>
                        <a14:foregroundMark x1="19444" y1="35125" x2="17667" y2="40000"/>
                        <a14:foregroundMark x1="16444" y1="39250" x2="24333" y2="35875"/>
                        <a14:foregroundMark x1="37222" y1="91750" x2="35444" y2="9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65" y="3749505"/>
            <a:ext cx="2777128" cy="2468557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4469548B-C887-43EF-9F97-889216498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804" y="2561074"/>
            <a:ext cx="2618053" cy="2334167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BEAB011-7BEE-4C1C-B18A-61991448D093}"/>
              </a:ext>
            </a:extLst>
          </p:cNvPr>
          <p:cNvSpPr txBox="1"/>
          <p:nvPr/>
        </p:nvSpPr>
        <p:spPr>
          <a:xfrm>
            <a:off x="1390776" y="5434985"/>
            <a:ext cx="6221413" cy="58477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 *** fish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เป็นรูปพหูพจน์ ไม่เติม 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-s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4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C99FFE1-6BCA-4723-B6A8-E9383338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66042" y="1485352"/>
            <a:ext cx="9204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การใช้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is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…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ในประโยคปฏิเสธ</a:t>
            </a:r>
            <a:endParaRPr lang="en-US" sz="36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              There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is not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…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หรือรูปย่อว่า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isn’t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…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เช่น</a:t>
            </a:r>
            <a:endParaRPr lang="en-US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/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</a:t>
            </a:r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isn’t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a book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on the table. </a:t>
            </a:r>
          </a:p>
          <a:p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                    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         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ไม่มีหนังสืออยู่บนโต๊ะ)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2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7D2197D-E756-4537-8D90-AAA928B80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32" y="3283674"/>
            <a:ext cx="3510103" cy="35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346F09-489D-402F-8ECC-4C807EBE2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93737" y="1546980"/>
            <a:ext cx="9204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There </a:t>
            </a:r>
            <a:r>
              <a:rPr lang="en-US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isn’t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a dog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in the room. </a:t>
            </a:r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                        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ไม่มีหมาอยู่ในห้อง)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  <a:p>
            <a:r>
              <a:rPr lang="en-US" sz="2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B514ED7-AE43-4B7F-839A-293BC780F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-4939" r="-137" b="4939"/>
          <a:stretch/>
        </p:blipFill>
        <p:spPr>
          <a:xfrm>
            <a:off x="3778874" y="2943390"/>
            <a:ext cx="4620125" cy="330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B572316-357A-41AC-8A5D-D3F6EE989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710730" y="1392246"/>
            <a:ext cx="9204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การใช้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There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are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…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ในประโยคปฏิเสธ</a:t>
            </a:r>
          </a:p>
          <a:p>
            <a:pPr algn="ctr"/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are not…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หรือรูปย่อว่า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aren’t…</a:t>
            </a:r>
          </a:p>
          <a:p>
            <a:pPr algn="ctr"/>
            <a:endParaRPr lang="th-TH" sz="24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/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aren’t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two dogs in the room.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  <a:p>
            <a:pPr algn="ctr"/>
            <a:r>
              <a:rPr lang="th-TH" sz="2400" dirty="0">
                <a:latin typeface="Itim" panose="00000500000000000000" pitchFamily="2" charset="-34"/>
                <a:cs typeface="Itim" panose="00000500000000000000" pitchFamily="2" charset="-34"/>
              </a:rPr>
              <a:t>(ไม่มีหมาสองตัวอยู่ในห้อง)</a:t>
            </a:r>
            <a:endParaRPr lang="th-TH" sz="2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D16818B-E0C4-489A-9E3F-E2C69A69D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5" b="99687" l="2333" r="98667">
                        <a14:foregroundMark x1="45444" y1="2665" x2="51667" y2="12853"/>
                        <a14:foregroundMark x1="68444" y1="7994" x2="76000" y2="9875"/>
                        <a14:foregroundMark x1="82444" y1="53605" x2="89000" y2="79624"/>
                        <a14:foregroundMark x1="89000" y1="79624" x2="90444" y2="82288"/>
                        <a14:foregroundMark x1="86889" y1="81191" x2="80556" y2="81818"/>
                        <a14:foregroundMark x1="90667" y1="79624" x2="89000" y2="54702"/>
                        <a14:foregroundMark x1="89000" y1="54702" x2="81889" y2="54702"/>
                        <a14:foregroundMark x1="83222" y1="52038" x2="81000" y2="78527"/>
                        <a14:foregroundMark x1="81000" y1="78527" x2="81000" y2="78527"/>
                        <a14:foregroundMark x1="85111" y1="73981" x2="84222" y2="62696"/>
                        <a14:foregroundMark x1="72000" y1="66771" x2="44111" y2="71003"/>
                        <a14:foregroundMark x1="44111" y1="71003" x2="31000" y2="65204"/>
                        <a14:foregroundMark x1="24667" y1="71317" x2="51111" y2="67868"/>
                        <a14:foregroundMark x1="62556" y1="70533" x2="75667" y2="72100"/>
                        <a14:foregroundMark x1="70667" y1="80408" x2="70667" y2="82602"/>
                        <a14:foregroundMark x1="67667" y1="91379" x2="68000" y2="99687"/>
                        <a14:foregroundMark x1="65556" y1="82602" x2="24111" y2="76176"/>
                        <a14:foregroundMark x1="22444" y1="83072" x2="22444" y2="94357"/>
                        <a14:foregroundMark x1="14667" y1="75862" x2="14444" y2="76959"/>
                        <a14:foregroundMark x1="11556" y1="78056" x2="9667" y2="60031"/>
                        <a14:foregroundMark x1="9667" y1="60031" x2="9667" y2="60031"/>
                        <a14:foregroundMark x1="7222" y1="72100" x2="5889" y2="57367"/>
                        <a14:foregroundMark x1="14047" y1="33544" x2="15000" y2="24138"/>
                        <a14:foregroundMark x1="13487" y1="39085" x2="13536" y2="38598"/>
                        <a14:foregroundMark x1="11222" y1="61442" x2="13277" y2="41158"/>
                        <a14:foregroundMark x1="7560" y1="51533" x2="11222" y2="57680"/>
                        <a14:foregroundMark x1="2444" y1="42947" x2="4797" y2="46896"/>
                        <a14:foregroundMark x1="11222" y1="57680" x2="11222" y2="64890"/>
                        <a14:foregroundMark x1="94444" y1="27116" x2="98667" y2="64107"/>
                        <a14:foregroundMark x1="8889" y1="30251" x2="11556" y2="38558"/>
                        <a14:foregroundMark x1="8889" y1="44514" x2="8000" y2="47492"/>
                        <a14:backgroundMark x1="15222" y1="34013" x2="14222" y2="38871"/>
                        <a14:backgroundMark x1="18222" y1="38088" x2="16889" y2="46708"/>
                        <a14:backgroundMark x1="13667" y1="39185" x2="13111" y2="41066"/>
                        <a14:backgroundMark x1="4333" y1="47492" x2="7778" y2="51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77" y="3824351"/>
            <a:ext cx="3696831" cy="26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F1A63856-2B04-4846-8884-F16D8D3F4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3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710730" y="1575531"/>
            <a:ext cx="9204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There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aren’t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3600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any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children in the park.</a:t>
            </a:r>
            <a:endParaRPr lang="th-TH" sz="36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48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4800" dirty="0">
                <a:latin typeface="Itim" panose="00000500000000000000" pitchFamily="2" charset="-34"/>
                <a:cs typeface="Itim" panose="00000500000000000000" pitchFamily="2" charset="-34"/>
              </a:rPr>
              <a:t>                   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(ไม่มีเด็ก ๆ อยู่ในสวน</a:t>
            </a:r>
            <a:r>
              <a:rPr lang="th-TH" sz="3200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เลย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)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ED581FF-AB9C-4561-AED9-97516131D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95" y="2879184"/>
            <a:ext cx="4998206" cy="3306105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F003318-502B-4BCA-8319-E77D8328453F}"/>
              </a:ext>
            </a:extLst>
          </p:cNvPr>
          <p:cNvSpPr txBox="1"/>
          <p:nvPr/>
        </p:nvSpPr>
        <p:spPr>
          <a:xfrm>
            <a:off x="7993684" y="3448943"/>
            <a:ext cx="3365839" cy="1815882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Any</a:t>
            </a:r>
            <a:r>
              <a:rPr lang="th-TH" dirty="0">
                <a:latin typeface="Itim" panose="00000500000000000000" pitchFamily="2" charset="-34"/>
                <a:cs typeface="Itim" panose="00000500000000000000" pitchFamily="2" charset="-34"/>
              </a:rPr>
              <a:t>ในประโยคปฏิเสธ มีความหมายว่า </a:t>
            </a:r>
            <a:r>
              <a:rPr lang="th-TH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เลย</a:t>
            </a:r>
            <a:r>
              <a:rPr lang="th-TH" dirty="0">
                <a:latin typeface="Itim" panose="00000500000000000000" pitchFamily="2" charset="-34"/>
                <a:cs typeface="Itim" panose="00000500000000000000" pitchFamily="2" charset="-34"/>
              </a:rPr>
              <a:t> เพื่อเป็นการเน้นความชัดเจนของการปฏิเสธ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F7E39609-3076-418A-9602-E6E1C70327B4}"/>
              </a:ext>
            </a:extLst>
          </p:cNvPr>
          <p:cNvSpPr/>
          <p:nvPr/>
        </p:nvSpPr>
        <p:spPr>
          <a:xfrm>
            <a:off x="1907313" y="2499078"/>
            <a:ext cx="9452210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12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710730" y="1575531"/>
            <a:ext cx="92045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aren’t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any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children in the park.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                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(ไม่มีเด็ก ๆ อยู่ในสวน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เลย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)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ED581FF-AB9C-4561-AED9-97516131D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95" y="2879184"/>
            <a:ext cx="4998206" cy="3306105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F003318-502B-4BCA-8319-E77D8328453F}"/>
              </a:ext>
            </a:extLst>
          </p:cNvPr>
          <p:cNvSpPr txBox="1"/>
          <p:nvPr/>
        </p:nvSpPr>
        <p:spPr>
          <a:xfrm>
            <a:off x="7993684" y="3448943"/>
            <a:ext cx="3365839" cy="2246769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Any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ในประโยคปฏิเสธ โดยจะมีความหมายว่า เลย เพื่อเป็นการเน้นความชัดเจนของการปฏิเสธ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B07AFEE-9B2C-414C-9938-BBD8FC094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3"/>
            <a:ext cx="12192000" cy="6858000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F7E39609-3076-418A-9602-E6E1C70327B4}"/>
              </a:ext>
            </a:extLst>
          </p:cNvPr>
          <p:cNvSpPr/>
          <p:nvPr/>
        </p:nvSpPr>
        <p:spPr>
          <a:xfrm>
            <a:off x="1907313" y="2499078"/>
            <a:ext cx="9452210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4B30380-1717-483B-85D4-7C7767C8A3F9}"/>
              </a:ext>
            </a:extLst>
          </p:cNvPr>
          <p:cNvSpPr txBox="1"/>
          <p:nvPr/>
        </p:nvSpPr>
        <p:spPr>
          <a:xfrm>
            <a:off x="2017529" y="1924384"/>
            <a:ext cx="8432076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การใช้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Any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ประโยคปฏิเสธ และประโยคคำถาม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5B230636-7053-4B18-B7FC-BF2FDF6042E2}"/>
              </a:ext>
            </a:extLst>
          </p:cNvPr>
          <p:cNvSpPr txBox="1"/>
          <p:nvPr/>
        </p:nvSpPr>
        <p:spPr>
          <a:xfrm>
            <a:off x="2017529" y="3084445"/>
            <a:ext cx="4566151" cy="175432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Any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สามารถใช้นำหน้า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คำนามนับได้พหูพจน์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คำนามนับไม่ได้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D36725A-0F37-47E3-9975-E606E1F48A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7243" r="13130" b="4733"/>
          <a:stretch/>
        </p:blipFill>
        <p:spPr>
          <a:xfrm>
            <a:off x="7131330" y="2879184"/>
            <a:ext cx="3513801" cy="333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FE43D0F-3B1D-4CBF-BEF3-002E15BA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2130067" y="1342751"/>
            <a:ext cx="793186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err="1">
                <a:highlight>
                  <a:srgbClr val="66FFFF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การทำ</a:t>
            </a:r>
            <a:r>
              <a:rPr lang="th-TH" sz="3600" dirty="0">
                <a:highlight>
                  <a:srgbClr val="66FFFF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เป็นประโยคคำถาม</a:t>
            </a:r>
          </a:p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ประโยคคำถาม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Yes-No Question : </a:t>
            </a:r>
            <a:endParaRPr lang="th-TH" sz="36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/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นำ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Is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 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มาขึ้นต้นประโยค เช่น</a:t>
            </a:r>
          </a:p>
          <a:p>
            <a:endParaRPr lang="th-TH" sz="40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4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40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685088C-FE5D-4A9C-BBE8-F5BE253BA6B4}"/>
              </a:ext>
            </a:extLst>
          </p:cNvPr>
          <p:cNvSpPr/>
          <p:nvPr/>
        </p:nvSpPr>
        <p:spPr>
          <a:xfrm>
            <a:off x="655455" y="3198201"/>
            <a:ext cx="7364539" cy="62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Q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Is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there a cat on the roof?</a:t>
            </a:r>
          </a:p>
          <a:p>
            <a:pPr algn="ctr"/>
            <a:r>
              <a:rPr lang="th-TH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มีแมวอยู่บนหลังคาใช่หรือไม่</a:t>
            </a:r>
            <a:endParaRPr lang="en-US" sz="32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CDCF435E-B9AE-438E-BA1A-9F482F830653}"/>
              </a:ext>
            </a:extLst>
          </p:cNvPr>
          <p:cNvSpPr/>
          <p:nvPr/>
        </p:nvSpPr>
        <p:spPr>
          <a:xfrm>
            <a:off x="1907313" y="4712964"/>
            <a:ext cx="4551337" cy="981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Yes, there is.</a:t>
            </a:r>
          </a:p>
          <a:p>
            <a:r>
              <a:rPr lang="th-TH" sz="3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ใช่ มี</a:t>
            </a:r>
            <a:r>
              <a:rPr lang="en-US" sz="3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6FE0BCD-BF3B-4055-8593-0467BAFF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1" b="99385" l="3659" r="97195">
                        <a14:foregroundMark x1="6829" y1="68923" x2="24756" y2="85538"/>
                        <a14:foregroundMark x1="3780" y1="79385" x2="14756" y2="96308"/>
                        <a14:foregroundMark x1="61707" y1="33538" x2="96951" y2="73538"/>
                        <a14:foregroundMark x1="96951" y1="73538" x2="96951" y2="73538"/>
                        <a14:foregroundMark x1="59634" y1="46462" x2="89390" y2="80308"/>
                        <a14:foregroundMark x1="49878" y1="83385" x2="69268" y2="84308"/>
                        <a14:foregroundMark x1="69268" y1="84308" x2="94512" y2="80923"/>
                        <a14:foregroundMark x1="18902" y1="94769" x2="42927" y2="94769"/>
                        <a14:foregroundMark x1="42927" y1="94769" x2="54756" y2="94769"/>
                        <a14:foregroundMark x1="62683" y1="61846" x2="68171" y2="81846"/>
                        <a14:foregroundMark x1="67805" y1="18154" x2="76098" y2="40000"/>
                        <a14:foregroundMark x1="76098" y1="40000" x2="79024" y2="54154"/>
                        <a14:foregroundMark x1="89390" y1="82462" x2="91463" y2="77846"/>
                        <a14:foregroundMark x1="90000" y1="57231" x2="97317" y2="81846"/>
                        <a14:foregroundMark x1="5000" y1="83385" x2="9878" y2="94769"/>
                        <a14:foregroundMark x1="4634" y1="83385" x2="8049" y2="9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88" y="4305849"/>
            <a:ext cx="5194348" cy="205873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4FE84D8-38CD-4BEE-9965-00F3655141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04" b="81111" l="13300" r="81600">
                        <a14:foregroundMark x1="13300" y1="15833" x2="27500" y2="43056"/>
                        <a14:foregroundMark x1="28300" y1="41204" x2="52100" y2="39444"/>
                        <a14:foregroundMark x1="52100" y1="39444" x2="49600" y2="34722"/>
                        <a14:foregroundMark x1="26800" y1="32778" x2="36200" y2="48148"/>
                        <a14:foregroundMark x1="49300" y1="28241" x2="56600" y2="44167"/>
                        <a14:foregroundMark x1="48900" y1="14074" x2="57600" y2="8796"/>
                        <a14:foregroundMark x1="76900" y1="42685" x2="81600" y2="44907"/>
                        <a14:foregroundMark x1="61500" y1="75278" x2="61800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5334" r="14627" b="15488"/>
          <a:stretch/>
        </p:blipFill>
        <p:spPr>
          <a:xfrm rot="21386741">
            <a:off x="6572250" y="4075804"/>
            <a:ext cx="1314047" cy="155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FE43D0F-3B1D-4CBF-BEF3-002E15BA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2130067" y="1342751"/>
            <a:ext cx="793186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66FFFF"/>
                </a:highlight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การทำ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66FFFF"/>
                </a:highlight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เป็นประโยคคำถาม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ประโยคคำถาม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Yes-No Question : 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นำ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มาขึ้นต้นประโยค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 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685088C-FE5D-4A9C-BBE8-F5BE253BA6B4}"/>
              </a:ext>
            </a:extLst>
          </p:cNvPr>
          <p:cNvSpPr/>
          <p:nvPr/>
        </p:nvSpPr>
        <p:spPr>
          <a:xfrm>
            <a:off x="655455" y="3198201"/>
            <a:ext cx="7364539" cy="62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Q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there a cat on the roof?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มีแมวอยู่บนหลังคาใช่หรือไม่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CDCF435E-B9AE-438E-BA1A-9F482F830653}"/>
              </a:ext>
            </a:extLst>
          </p:cNvPr>
          <p:cNvSpPr/>
          <p:nvPr/>
        </p:nvSpPr>
        <p:spPr>
          <a:xfrm>
            <a:off x="1907313" y="4712964"/>
            <a:ext cx="4551337" cy="981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No, there isn’t.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ไม่มี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1FFCCB6-0EFC-4D8A-A1E9-CAA6D9C9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1" b="99385" l="3659" r="97195">
                        <a14:foregroundMark x1="6829" y1="68923" x2="24756" y2="85538"/>
                        <a14:foregroundMark x1="3780" y1="79385" x2="14756" y2="96308"/>
                        <a14:foregroundMark x1="61707" y1="33538" x2="96951" y2="73538"/>
                        <a14:foregroundMark x1="96951" y1="73538" x2="96951" y2="73538"/>
                        <a14:foregroundMark x1="59634" y1="46462" x2="89390" y2="80308"/>
                        <a14:foregroundMark x1="49878" y1="83385" x2="69268" y2="84308"/>
                        <a14:foregroundMark x1="69268" y1="84308" x2="94512" y2="80923"/>
                        <a14:foregroundMark x1="18902" y1="94769" x2="42927" y2="94769"/>
                        <a14:foregroundMark x1="42927" y1="94769" x2="54756" y2="94769"/>
                        <a14:foregroundMark x1="62683" y1="61846" x2="68171" y2="81846"/>
                        <a14:foregroundMark x1="67805" y1="18154" x2="76098" y2="40000"/>
                        <a14:foregroundMark x1="76098" y1="40000" x2="79024" y2="54154"/>
                        <a14:foregroundMark x1="89390" y1="82462" x2="91463" y2="77846"/>
                        <a14:foregroundMark x1="90000" y1="57231" x2="97317" y2="81846"/>
                        <a14:foregroundMark x1="5000" y1="83385" x2="9878" y2="94769"/>
                        <a14:foregroundMark x1="4634" y1="83385" x2="8049" y2="9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88" y="4280289"/>
            <a:ext cx="5194348" cy="20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404F4A7-64FE-4AA9-A2AA-08EE6E7DD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376288" y="1570638"/>
            <a:ext cx="10961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ต้องจำ!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is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ใช้กับคำนาม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นับได้เอกพจน์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    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singular countable noun) 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    และ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คำนามนับไม่ได้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uncountable noun)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2.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are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ใช้กับ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คำนามพหูพจน์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plural noun)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540831" y="3810283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5FC3350-91B8-4A65-A7CF-6ABC366B0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688" l="2813" r="96875">
                        <a14:foregroundMark x1="21250" y1="14219" x2="21250" y2="14219"/>
                        <a14:foregroundMark x1="20781" y1="12656" x2="31719" y2="16563"/>
                        <a14:foregroundMark x1="26250" y1="5156" x2="34063" y2="4219"/>
                        <a14:foregroundMark x1="66563" y1="8125" x2="83906" y2="26094"/>
                        <a14:foregroundMark x1="83906" y1="26094" x2="84375" y2="26875"/>
                        <a14:foregroundMark x1="62187" y1="15625" x2="66875" y2="32813"/>
                        <a14:foregroundMark x1="66875" y1="32813" x2="66875" y2="32813"/>
                        <a14:foregroundMark x1="24844" y1="27187" x2="41719" y2="17188"/>
                        <a14:foregroundMark x1="41719" y1="17188" x2="41719" y2="16875"/>
                        <a14:foregroundMark x1="67813" y1="21719" x2="79688" y2="36406"/>
                        <a14:foregroundMark x1="79688" y1="36406" x2="79688" y2="36719"/>
                        <a14:foregroundMark x1="65625" y1="35625" x2="57656" y2="29688"/>
                        <a14:foregroundMark x1="57656" y1="29688" x2="57813" y2="21719"/>
                        <a14:foregroundMark x1="67656" y1="35938" x2="78125" y2="34531"/>
                        <a14:foregroundMark x1="78125" y1="34531" x2="81719" y2="30781"/>
                        <a14:foregroundMark x1="55937" y1="30156" x2="60313" y2="33281"/>
                        <a14:foregroundMark x1="91719" y1="32188" x2="93750" y2="22500"/>
                        <a14:foregroundMark x1="91719" y1="25313" x2="92344" y2="22344"/>
                        <a14:foregroundMark x1="93438" y1="21563" x2="92031" y2="22500"/>
                        <a14:foregroundMark x1="7187" y1="67969" x2="9219" y2="57031"/>
                        <a14:foregroundMark x1="3594" y1="73750" x2="2813" y2="68281"/>
                        <a14:foregroundMark x1="96563" y1="67656" x2="96875" y2="75313"/>
                        <a14:foregroundMark x1="44063" y1="44688" x2="43281" y2="44688"/>
                        <a14:foregroundMark x1="16875" y1="47031" x2="17656" y2="45156"/>
                        <a14:foregroundMark x1="17188" y1="35313" x2="16563" y2="37500"/>
                        <a14:foregroundMark x1="16250" y1="36719" x2="14844" y2="36875"/>
                        <a14:foregroundMark x1="68594" y1="3438" x2="72656" y2="3438"/>
                        <a14:foregroundMark x1="85938" y1="2813" x2="89219" y2="2656"/>
                        <a14:foregroundMark x1="26094" y1="1719" x2="31406" y2="2188"/>
                        <a14:foregroundMark x1="33281" y1="2031" x2="32969" y2="781"/>
                        <a14:foregroundMark x1="17031" y1="90625" x2="17031" y2="93594"/>
                        <a14:foregroundMark x1="17813" y1="97656" x2="17813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242" y="4778829"/>
            <a:ext cx="1639516" cy="1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4223B0-50BC-4191-A814-6D5A1B7C2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305613" y="1440841"/>
            <a:ext cx="9204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 err="1">
                <a:highlight>
                  <a:srgbClr val="66FFFF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การทำ</a:t>
            </a:r>
            <a:r>
              <a:rPr lang="th-TH" sz="3200" dirty="0">
                <a:highlight>
                  <a:srgbClr val="66FFFF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เป็นประโยคคำถาม</a:t>
            </a: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ประโยคคำถาม 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Yes-No Question :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นำ </a:t>
            </a:r>
            <a:r>
              <a:rPr lang="en-US" sz="32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Are 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มาขึ้นต้นประโยค เช่น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 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685088C-FE5D-4A9C-BBE8-F5BE253BA6B4}"/>
              </a:ext>
            </a:extLst>
          </p:cNvPr>
          <p:cNvSpPr/>
          <p:nvPr/>
        </p:nvSpPr>
        <p:spPr>
          <a:xfrm>
            <a:off x="1258721" y="3335930"/>
            <a:ext cx="7232136" cy="62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Are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there</a:t>
            </a:r>
            <a:r>
              <a:rPr lang="en-US" sz="3600" dirty="0">
                <a:solidFill>
                  <a:schemeClr val="tx1"/>
                </a:solidFill>
                <a:highlight>
                  <a:srgbClr val="99FF33"/>
                </a:highlight>
                <a:latin typeface="Itim" panose="020B0604020202020204" charset="-34"/>
                <a:cs typeface="Itim" panose="020B0604020202020204" charset="-34"/>
              </a:rPr>
              <a:t> any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children in the park.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E3EC46B2-675B-430C-ACD2-0ECA23186498}"/>
              </a:ext>
            </a:extLst>
          </p:cNvPr>
          <p:cNvSpPr/>
          <p:nvPr/>
        </p:nvSpPr>
        <p:spPr>
          <a:xfrm>
            <a:off x="1907314" y="4712964"/>
            <a:ext cx="3157056" cy="981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Yes, there are.</a:t>
            </a:r>
          </a:p>
          <a:p>
            <a:r>
              <a:rPr lang="th-TH" sz="3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ใช่ มี</a:t>
            </a:r>
            <a:r>
              <a:rPr lang="en-US" sz="3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177A413-591C-41A3-9749-702C0BC5A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3" y="3663686"/>
            <a:ext cx="3681833" cy="27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4223B0-50BC-4191-A814-6D5A1B7C2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305613" y="1440841"/>
            <a:ext cx="9204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66FFFF"/>
                </a:highlight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การทำ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66FFFF"/>
                </a:highlight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เป็นประโยคคำถาม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ประโยคคำถาม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Yes-No Question : 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นำ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Are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มาขึ้นต้นประโยค เช่น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685088C-FE5D-4A9C-BBE8-F5BE253BA6B4}"/>
              </a:ext>
            </a:extLst>
          </p:cNvPr>
          <p:cNvSpPr/>
          <p:nvPr/>
        </p:nvSpPr>
        <p:spPr>
          <a:xfrm>
            <a:off x="1258721" y="3335930"/>
            <a:ext cx="7232136" cy="62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Are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there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99FF33"/>
                </a:highlight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any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children in the park.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E3EC46B2-675B-430C-ACD2-0ECA23186498}"/>
              </a:ext>
            </a:extLst>
          </p:cNvPr>
          <p:cNvSpPr/>
          <p:nvPr/>
        </p:nvSpPr>
        <p:spPr>
          <a:xfrm>
            <a:off x="1907313" y="4712964"/>
            <a:ext cx="4551337" cy="981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No, there aren’t.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ไม่มี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461EE65-04DB-43E6-B987-FAA058C08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76" y="3956118"/>
            <a:ext cx="4602263" cy="24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945DCA8-6557-436A-992B-6B2B58FD4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377371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953808" y="2043095"/>
            <a:ext cx="9204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ประโยคคำถามที่ต้องการรู้จำนวนของสิ่งนั้นจะใช้ </a:t>
            </a:r>
          </a:p>
          <a:p>
            <a:pPr algn="ctr"/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How many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และ 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How much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ตามโครงสร้างดังนี้</a:t>
            </a:r>
          </a:p>
          <a:p>
            <a:pPr algn="ctr"/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pPr algn="ctr"/>
            <a:r>
              <a:rPr lang="th-TH" sz="3200" dirty="0">
                <a:highlight>
                  <a:srgbClr val="FF9999"/>
                </a:highlight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     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B7EEDAE-013D-410F-8E72-6B5990FC7C39}"/>
              </a:ext>
            </a:extLst>
          </p:cNvPr>
          <p:cNvSpPr txBox="1"/>
          <p:nvPr/>
        </p:nvSpPr>
        <p:spPr>
          <a:xfrm>
            <a:off x="899502" y="3429000"/>
            <a:ext cx="10258829" cy="64633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How many +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คำนามพหูพจน์ +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are there +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ส่วนขยาย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+?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E8B9909-64E0-4BEE-A10A-ABBC856DA6E3}"/>
              </a:ext>
            </a:extLst>
          </p:cNvPr>
          <p:cNvSpPr txBox="1"/>
          <p:nvPr/>
        </p:nvSpPr>
        <p:spPr>
          <a:xfrm>
            <a:off x="899502" y="4923316"/>
            <a:ext cx="10258829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How much +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คำนาม</a:t>
            </a:r>
            <a:r>
              <a:rPr kumimoji="0" lang="th-TH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นับไม่ได้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+ </a:t>
            </a:r>
            <a:r>
              <a:rPr lang="en-US" sz="3600" dirty="0">
                <a:solidFill>
                  <a:prstClr val="black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there +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ส่วนขยาย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+?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27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8AF72EF-B249-4D90-BA6A-87A3758A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86470" y="1255718"/>
            <a:ext cx="98927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th-TH" sz="3200" dirty="0">
                <a:solidFill>
                  <a:srgbClr val="FF99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    ถาม </a:t>
            </a:r>
            <a:r>
              <a:rPr lang="en-US" sz="3200" dirty="0">
                <a:solidFill>
                  <a:srgbClr val="FF99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How many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cats are  there under the table?</a:t>
            </a:r>
          </a:p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              มีแมวกี่ตัวอยู่ใต้โต๊ะ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B79D546-3E1E-43A8-95A4-C44260ABE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3" b="94540" l="7184" r="89943">
                        <a14:foregroundMark x1="72126" y1="25575" x2="52011" y2="26437"/>
                        <a14:foregroundMark x1="52011" y1="26437" x2="22989" y2="35920"/>
                        <a14:foregroundMark x1="22989" y1="35920" x2="19253" y2="53448"/>
                        <a14:foregroundMark x1="27586" y1="49425" x2="49713" y2="41954"/>
                        <a14:foregroundMark x1="49713" y1="41954" x2="57471" y2="32471"/>
                        <a14:foregroundMark x1="46552" y1="20402" x2="41667" y2="24425"/>
                        <a14:foregroundMark x1="7471" y1="75862" x2="8046" y2="87356"/>
                        <a14:foregroundMark x1="17529" y1="93103" x2="20402" y2="94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96"/>
          <a:stretch/>
        </p:blipFill>
        <p:spPr>
          <a:xfrm>
            <a:off x="1739253" y="3075099"/>
            <a:ext cx="3876676" cy="3314699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D3361A2D-233A-4B38-862E-721CDE1A1B88}"/>
              </a:ext>
            </a:extLst>
          </p:cNvPr>
          <p:cNvSpPr/>
          <p:nvPr/>
        </p:nvSpPr>
        <p:spPr>
          <a:xfrm>
            <a:off x="5372100" y="3671059"/>
            <a:ext cx="6007100" cy="82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rgbClr val="FF99CC"/>
                </a:solidFill>
                <a:latin typeface="Itim" panose="020B0604020202020204" charset="-34"/>
                <a:cs typeface="Itim" panose="020B0604020202020204" charset="-34"/>
              </a:rPr>
              <a:t>ตอบ </a:t>
            </a:r>
            <a:r>
              <a:rPr lang="en-US" sz="4000" dirty="0">
                <a:solidFill>
                  <a:srgbClr val="FF99CC"/>
                </a:solidFill>
                <a:latin typeface="Itim" panose="020B0604020202020204" charset="-34"/>
                <a:cs typeface="Itim" panose="020B0604020202020204" charset="-34"/>
              </a:rPr>
              <a:t>: </a:t>
            </a:r>
            <a:r>
              <a:rPr lang="en-US" sz="40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There are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three cats.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มีแมว </a:t>
            </a:r>
            <a:r>
              <a:rPr lang="en-GB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3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ตัว</a:t>
            </a:r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76AF9-74F8-469C-B98E-B8D4CD043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4958037"/>
            <a:ext cx="1374128" cy="14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C27D7E-E44F-4F70-B4FA-B1D571322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956248" y="1599130"/>
            <a:ext cx="9689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ถาม</a:t>
            </a:r>
            <a:r>
              <a:rPr lang="en-US" sz="3600" dirty="0">
                <a:solidFill>
                  <a:srgbClr val="FF33CC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 : </a:t>
            </a:r>
            <a:r>
              <a:rPr lang="en-US" sz="36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How many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people are there in this room?</a:t>
            </a:r>
          </a:p>
          <a:p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มีคนอยู่ในห้องกี่คน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E4A4E27-4640-4E8B-B8B9-36B8A99A6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5" b="98589" l="0" r="98667">
                        <a14:foregroundMark x1="8111" y1="51976" x2="9000" y2="53605"/>
                        <a14:foregroundMark x1="1222" y1="39342" x2="4765" y2="45839"/>
                        <a14:foregroundMark x1="9000" y1="53605" x2="9556" y2="55172"/>
                        <a14:foregroundMark x1="4222" y1="43574" x2="0" y2="40282"/>
                        <a14:foregroundMark x1="27556" y1="69906" x2="66778" y2="76959"/>
                        <a14:foregroundMark x1="70000" y1="71473" x2="42000" y2="68182"/>
                        <a14:foregroundMark x1="22778" y1="77116" x2="22222" y2="90909"/>
                        <a14:foregroundMark x1="34556" y1="62539" x2="36444" y2="66771"/>
                        <a14:foregroundMark x1="37778" y1="39028" x2="42556" y2="35893"/>
                        <a14:foregroundMark x1="44222" y1="39498" x2="49556" y2="38558"/>
                        <a14:foregroundMark x1="49667" y1="2665" x2="50778" y2="25392"/>
                        <a14:foregroundMark x1="63444" y1="66614" x2="72111" y2="68025"/>
                        <a14:foregroundMark x1="86667" y1="63793" x2="91333" y2="82915"/>
                        <a14:foregroundMark x1="87667" y1="63323" x2="83222" y2="84639"/>
                        <a14:foregroundMark x1="84667" y1="71630" x2="83889" y2="63636"/>
                        <a14:foregroundMark x1="83889" y1="63636" x2="83889" y2="63636"/>
                        <a14:foregroundMark x1="83000" y1="59091" x2="86778" y2="59091"/>
                        <a14:foregroundMark x1="91778" y1="64577" x2="93667" y2="68182"/>
                        <a14:foregroundMark x1="71111" y1="78527" x2="70667" y2="83699"/>
                        <a14:foregroundMark x1="94667" y1="25705" x2="98667" y2="61755"/>
                        <a14:foregroundMark x1="93333" y1="25549" x2="92667" y2="31661"/>
                        <a14:foregroundMark x1="44889" y1="4545" x2="56111" y2="4232"/>
                        <a14:foregroundMark x1="73889" y1="6426" x2="67333" y2="10972"/>
                        <a14:foregroundMark x1="26000" y1="29154" x2="24444" y2="37774"/>
                        <a14:foregroundMark x1="24444" y1="37774" x2="24444" y2="37774"/>
                        <a14:foregroundMark x1="87556" y1="78056" x2="90333" y2="82759"/>
                        <a14:foregroundMark x1="94111" y1="81661" x2="95667" y2="77429"/>
                        <a14:foregroundMark x1="75556" y1="89028" x2="75556" y2="91536"/>
                        <a14:foregroundMark x1="67333" y1="92320" x2="67333" y2="98589"/>
                        <a14:foregroundMark x1="85556" y1="14263" x2="86778" y2="19906"/>
                        <a14:foregroundMark x1="87667" y1="20846" x2="90444" y2="19122"/>
                        <a14:foregroundMark x1="89778" y1="18339" x2="90444" y2="17868"/>
                        <a14:foregroundMark x1="15556" y1="23041" x2="13778" y2="30408"/>
                        <a14:foregroundMark x1="9556" y1="32602" x2="13195" y2="39498"/>
                        <a14:foregroundMark x1="13667" y1="44671" x2="16778" y2="40439"/>
                        <a14:foregroundMark x1="8444" y1="44984" x2="8444" y2="48903"/>
                        <a14:foregroundMark x1="5667" y1="52978" x2="6778" y2="52978"/>
                        <a14:backgroundMark x1="6378" y1="48903" x2="7444" y2="50157"/>
                        <a14:backgroundMark x1="4778" y1="47022" x2="6082" y2="48555"/>
                        <a14:backgroundMark x1="7444" y1="50157" x2="8000" y2="52038"/>
                        <a14:backgroundMark x1="5778" y1="46865" x2="4556" y2="45141"/>
                        <a14:backgroundMark x1="19444" y1="45455" x2="17444" y2="42320"/>
                        <a14:backgroundMark x1="13111" y1="39498" x2="13111" y2="41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93" y="2742645"/>
            <a:ext cx="4445223" cy="3151169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D651D5C-9C1E-4569-9B41-BEF107533689}"/>
              </a:ext>
            </a:extLst>
          </p:cNvPr>
          <p:cNvSpPr/>
          <p:nvPr/>
        </p:nvSpPr>
        <p:spPr>
          <a:xfrm>
            <a:off x="1886287" y="3082790"/>
            <a:ext cx="5504010" cy="95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rgbClr val="FF33CC"/>
                </a:solidFill>
                <a:latin typeface="Itim" panose="020B0604020202020204" charset="-34"/>
                <a:cs typeface="Itim" panose="020B0604020202020204" charset="-34"/>
              </a:rPr>
              <a:t>ตอบ </a:t>
            </a:r>
            <a:r>
              <a:rPr lang="en-US" sz="3200" dirty="0">
                <a:solidFill>
                  <a:srgbClr val="FF33CC"/>
                </a:solidFill>
                <a:latin typeface="Itim" panose="020B0604020202020204" charset="-34"/>
                <a:cs typeface="Itim" panose="020B0604020202020204" charset="-34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three people.</a:t>
            </a: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มี</a:t>
            </a:r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3 </a:t>
            </a:r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คน</a:t>
            </a:r>
            <a:endParaRPr lang="en-US" sz="32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A929BB9-4017-4CCD-A372-63C304A2A6BB}"/>
              </a:ext>
            </a:extLst>
          </p:cNvPr>
          <p:cNvSpPr/>
          <p:nvPr/>
        </p:nvSpPr>
        <p:spPr>
          <a:xfrm>
            <a:off x="3044858" y="5128181"/>
            <a:ext cx="3619893" cy="1074656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***people 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เป็นรูปพหูพจน์ </a:t>
            </a:r>
            <a:r>
              <a:rPr lang="th-TH" u="sng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ไม่ต้อง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เติม -</a:t>
            </a:r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352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8AF72EF-B249-4D90-BA6A-87A3758A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247319" y="1368260"/>
            <a:ext cx="101193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     ถาม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How much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tim" panose="00000500000000000000" pitchFamily="2" charset="-34"/>
                <a:ea typeface="+mn-ea"/>
                <a:cs typeface="Itim" panose="00000500000000000000" pitchFamily="2" charset="-34"/>
              </a:rPr>
              <a:t>milk is there?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tim" panose="00000500000000000000" pitchFamily="2" charset="-34"/>
              <a:ea typeface="+mn-ea"/>
              <a:cs typeface="Itim" panose="00000500000000000000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D3361A2D-233A-4B38-862E-721CDE1A1B88}"/>
              </a:ext>
            </a:extLst>
          </p:cNvPr>
          <p:cNvSpPr/>
          <p:nvPr/>
        </p:nvSpPr>
        <p:spPr>
          <a:xfrm>
            <a:off x="3643532" y="3176947"/>
            <a:ext cx="7723163" cy="821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ตอบ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: </a:t>
            </a:r>
            <a:r>
              <a:rPr lang="en-US" sz="40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There is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one bottle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of milk.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มีนม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1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ขวด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00F686C-BCE0-4D28-B3DC-898739063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b="18141"/>
          <a:stretch/>
        </p:blipFill>
        <p:spPr>
          <a:xfrm>
            <a:off x="2534633" y="3720267"/>
            <a:ext cx="3819695" cy="26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672EE03-8622-4326-9357-C1630ED6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2017088" y="2079386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1. How many fish are there?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67B8419-5E24-404C-BDDA-5254129D8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625" l="10000" r="90000">
                        <a14:foregroundMark x1="39333" y1="38000" x2="33444" y2="39125"/>
                        <a14:foregroundMark x1="33444" y1="39125" x2="32556" y2="50000"/>
                        <a14:foregroundMark x1="35444" y1="35875" x2="30556" y2="42375"/>
                        <a14:foregroundMark x1="34444" y1="43500" x2="32556" y2="33625"/>
                        <a14:foregroundMark x1="32556" y1="43500" x2="32556" y2="51125"/>
                        <a14:foregroundMark x1="36444" y1="43500" x2="27667" y2="44625"/>
                        <a14:foregroundMark x1="25778" y1="53250" x2="20889" y2="69625"/>
                        <a14:foregroundMark x1="49000" y1="71750" x2="60556" y2="72875"/>
                        <a14:foregroundMark x1="37333" y1="87125" x2="37333" y2="93625"/>
                        <a14:foregroundMark x1="21889" y1="35875" x2="19889" y2="43500"/>
                        <a14:foregroundMark x1="19000" y1="38000" x2="15111" y2="44625"/>
                        <a14:foregroundMark x1="37333" y1="38000" x2="28667" y2="38000"/>
                        <a14:foregroundMark x1="29667" y1="32625" x2="35444" y2="44625"/>
                        <a14:foregroundMark x1="19889" y1="35875" x2="19000" y2="39125"/>
                        <a14:foregroundMark x1="18000" y1="40250" x2="16111" y2="4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449" y="2326522"/>
            <a:ext cx="2611245" cy="2321108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051D8D40-F5A9-400F-A777-B4D541D56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049" y="2326522"/>
            <a:ext cx="2651298" cy="2363807"/>
          </a:xfrm>
          <a:prstGeom prst="rect">
            <a:avLst/>
          </a:prstGeom>
        </p:spPr>
      </p:pic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3811591" y="4740142"/>
            <a:ext cx="4442447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two fish.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3846308" y="5468890"/>
            <a:ext cx="4442447" cy="42666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two fish.</a:t>
            </a: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B2111728-141D-4410-AF89-82D18CA7FC2F}"/>
              </a:ext>
            </a:extLst>
          </p:cNvPr>
          <p:cNvGrpSpPr/>
          <p:nvPr/>
        </p:nvGrpSpPr>
        <p:grpSpPr>
          <a:xfrm>
            <a:off x="2567442" y="4455559"/>
            <a:ext cx="1068472" cy="728414"/>
            <a:chOff x="1629767" y="5076918"/>
            <a:chExt cx="1068472" cy="728414"/>
          </a:xfrm>
        </p:grpSpPr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33BD4291-9EDE-44F0-853A-A537DA02E4BE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กล่องข้อความ 21">
              <a:extLst>
                <a:ext uri="{FF2B5EF4-FFF2-40B4-BE49-F238E27FC236}">
                  <a16:creationId xmlns:a16="http://schemas.microsoft.com/office/drawing/2014/main" id="{EB041B40-4CE0-4622-8FC4-E47BB8CD80F6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1C891B51-366A-4AD8-A84C-20182D3A0B0C}"/>
              </a:ext>
            </a:extLst>
          </p:cNvPr>
          <p:cNvGrpSpPr/>
          <p:nvPr/>
        </p:nvGrpSpPr>
        <p:grpSpPr>
          <a:xfrm>
            <a:off x="2547825" y="5318013"/>
            <a:ext cx="1068472" cy="728414"/>
            <a:chOff x="1629767" y="5076918"/>
            <a:chExt cx="1068472" cy="728414"/>
          </a:xfrm>
        </p:grpSpPr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313268A9-297C-47CB-9824-11541827EBE4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6340A2AF-2C04-4854-9CD0-40B11C215D62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n w="57150">
                    <a:noFill/>
                  </a:ln>
                  <a:solidFill>
                    <a:prstClr val="black"/>
                  </a:solidFill>
                  <a:latin typeface="FC Candy Color" pitchFamily="2" charset="-34"/>
                  <a:cs typeface="FC Candy Color" pitchFamily="2" charset="-34"/>
                </a:rPr>
                <a:t>B</a:t>
              </a: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8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4097C34-B39F-4DAC-A494-11196AAA1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528334" y="5013515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1. How many fish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67B8419-5E24-404C-BDDA-5254129D8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25" l="10000" r="90000">
                        <a14:foregroundMark x1="39333" y1="38000" x2="33444" y2="39125"/>
                        <a14:foregroundMark x1="33444" y1="39125" x2="32556" y2="50000"/>
                        <a14:foregroundMark x1="35444" y1="35875" x2="30556" y2="42375"/>
                        <a14:foregroundMark x1="34444" y1="43500" x2="32556" y2="33625"/>
                        <a14:foregroundMark x1="32556" y1="43500" x2="32556" y2="51125"/>
                        <a14:foregroundMark x1="36444" y1="43500" x2="27667" y2="44625"/>
                        <a14:foregroundMark x1="25778" y1="53250" x2="20889" y2="69625"/>
                        <a14:foregroundMark x1="49000" y1="71750" x2="60556" y2="72875"/>
                        <a14:foregroundMark x1="37333" y1="87125" x2="37333" y2="93625"/>
                        <a14:foregroundMark x1="21889" y1="35875" x2="19889" y2="43500"/>
                        <a14:foregroundMark x1="19000" y1="38000" x2="15111" y2="44625"/>
                        <a14:foregroundMark x1="37333" y1="38000" x2="28667" y2="38000"/>
                        <a14:foregroundMark x1="29667" y1="32625" x2="35444" y2="44625"/>
                        <a14:foregroundMark x1="19889" y1="35875" x2="19000" y2="39125"/>
                        <a14:foregroundMark x1="18000" y1="40250" x2="16111" y2="4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9" y="2614940"/>
            <a:ext cx="2188551" cy="194538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051D8D40-F5A9-400F-A777-B4D541D56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858" y="2473413"/>
            <a:ext cx="2265312" cy="2019675"/>
          </a:xfrm>
          <a:prstGeom prst="rect">
            <a:avLst/>
          </a:prstGeom>
        </p:spPr>
      </p:pic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556740" y="5231876"/>
            <a:ext cx="3055603" cy="46042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two fish.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26237" y="5157644"/>
            <a:ext cx="3055603" cy="483995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two fish.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6C91422-8BDC-4126-96B0-8EFA3410D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7239" y="4262613"/>
            <a:ext cx="682811" cy="68281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66BB59D-5C0D-4FCB-88D5-9B8186E59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1637" y="4211391"/>
            <a:ext cx="93276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A53CF3B-48DC-4FCA-9B96-63E413BFE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bags are there?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791049" y="5226434"/>
            <a:ext cx="3464256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bag.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387020" y="5259899"/>
            <a:ext cx="4735504" cy="41723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four bags.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749875FF-BCEB-44C3-B78A-7F18631A5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05" y="2771320"/>
            <a:ext cx="2093086" cy="23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A53CF3B-48DC-4FCA-9B96-63E413BFE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02808" y="5238390"/>
            <a:ext cx="3055603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bag.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691692" y="5127452"/>
            <a:ext cx="3055603" cy="50084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four bag.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9A3A7DA-FC29-418C-A975-90E1002BD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645" y="4308332"/>
            <a:ext cx="682811" cy="68281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494820C-CBB3-4C3C-96CC-9EC86A1F1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360" y="4226533"/>
            <a:ext cx="932769" cy="93276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67AF678-EA39-4731-9972-55F04CB24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91" y="2886740"/>
            <a:ext cx="2093086" cy="2320862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50FF24E3-ED2B-4776-8999-61EE4B694298}"/>
              </a:ext>
            </a:extLst>
          </p:cNvPr>
          <p:cNvSpPr/>
          <p:nvPr/>
        </p:nvSpPr>
        <p:spPr>
          <a:xfrm>
            <a:off x="1582513" y="2189685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bags are there?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71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EA0141F-3507-442D-BC23-0E59FBC20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91275" y="1625034"/>
            <a:ext cx="98723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คำนามนับได้เอกพจน์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singular countable noun)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เช่น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      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endParaRPr lang="th-TH" sz="48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2900212" y="5149784"/>
            <a:ext cx="3527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A </a:t>
            </a:r>
            <a:r>
              <a:rPr lang="en-US" sz="4000" dirty="0">
                <a:ln w="57150">
                  <a:noFill/>
                </a:ln>
                <a:latin typeface="Itim" panose="00000500000000000000" pitchFamily="2" charset="-34"/>
                <a:cs typeface="Itim" panose="00000500000000000000" pitchFamily="2" charset="-34"/>
              </a:rPr>
              <a:t>g</a:t>
            </a: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irl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เด็กผู้หญิง </a:t>
            </a: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คน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D945EE-FECF-4813-B7F3-2336ED55A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23" y="2487883"/>
            <a:ext cx="3527239" cy="281728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0BDB4FD-6C84-4FC1-B11A-CD4D9C02B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"/>
          <a:stretch/>
        </p:blipFill>
        <p:spPr>
          <a:xfrm>
            <a:off x="7728862" y="2529860"/>
            <a:ext cx="2245623" cy="2449246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B730B74-BCB5-4048-B87B-8418442ED724}"/>
              </a:ext>
            </a:extLst>
          </p:cNvPr>
          <p:cNvSpPr txBox="1"/>
          <p:nvPr/>
        </p:nvSpPr>
        <p:spPr>
          <a:xfrm>
            <a:off x="7374387" y="5080945"/>
            <a:ext cx="2954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A </a:t>
            </a:r>
            <a:r>
              <a:rPr lang="en-US" sz="4000" dirty="0">
                <a:ln w="57150">
                  <a:noFill/>
                </a:ln>
                <a:latin typeface="Itim" panose="00000500000000000000" pitchFamily="2" charset="-34"/>
                <a:cs typeface="Itim" panose="00000500000000000000" pitchFamily="2" charset="-34"/>
              </a:rPr>
              <a:t>bag</a:t>
            </a:r>
            <a:endParaRPr lang="en-US" sz="4000" dirty="0">
              <a:ln w="57150">
                <a:noFill/>
              </a:ln>
              <a:latin typeface="Itim" panose="020B0604020202020204" charset="-34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Itim" panose="020B0604020202020204" charset="-34"/>
                <a:cs typeface="Itim" panose="020B0604020202020204" charset="-34"/>
              </a:rPr>
              <a:t>กระเป๋า </a:t>
            </a: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kumimoji="0" lang="th-TH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Itim" panose="020B0604020202020204" charset="-34"/>
                <a:cs typeface="Itim" panose="020B0604020202020204" charset="-34"/>
              </a:rPr>
              <a:t>ใบ</a:t>
            </a:r>
          </a:p>
        </p:txBody>
      </p:sp>
    </p:spTree>
    <p:extLst>
      <p:ext uri="{BB962C8B-B14F-4D97-AF65-F5344CB8AC3E}">
        <p14:creationId xmlns:p14="http://schemas.microsoft.com/office/powerpoint/2010/main" val="38028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0B1ED15-5CE7-48EB-AEF5-E2B4F5482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204995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pens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936119" y="5252484"/>
            <a:ext cx="4515297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five pen</a:t>
            </a:r>
            <a:r>
              <a:rPr lang="en-US" sz="36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s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7751298" y="5223977"/>
            <a:ext cx="3474720" cy="50084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  <a:r>
              <a:rPr lang="en-US" sz="36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 a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pen.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C808990-8162-44A9-B69C-3BF6785EB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63">
            <a:off x="4533902" y="2513617"/>
            <a:ext cx="2751737" cy="2751737"/>
          </a:xfrm>
          <a:prstGeom prst="rect">
            <a:avLst/>
          </a:prstGeom>
        </p:spPr>
      </p:pic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EDEF091B-8519-4CC6-BAE0-01FACD2FA5A9}"/>
              </a:ext>
            </a:extLst>
          </p:cNvPr>
          <p:cNvGrpSpPr/>
          <p:nvPr/>
        </p:nvGrpSpPr>
        <p:grpSpPr>
          <a:xfrm>
            <a:off x="965982" y="5046154"/>
            <a:ext cx="1068472" cy="728414"/>
            <a:chOff x="1629767" y="5076918"/>
            <a:chExt cx="1068472" cy="728414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7B430530-361A-45D8-B039-5D7620941BEF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E40BA29D-797A-4E67-AED8-F6B65A7DFCC6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9E1B35B0-BA33-4ED8-A725-2529798ECA85}"/>
              </a:ext>
            </a:extLst>
          </p:cNvPr>
          <p:cNvGrpSpPr/>
          <p:nvPr/>
        </p:nvGrpSpPr>
        <p:grpSpPr>
          <a:xfrm>
            <a:off x="6766549" y="5025626"/>
            <a:ext cx="1068472" cy="728414"/>
            <a:chOff x="1629767" y="5076918"/>
            <a:chExt cx="1068472" cy="728414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5402F875-439B-4B7B-9D08-6F2DB530878E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17E22D56-962A-44C9-A44C-88CBAC779162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n w="57150">
                    <a:noFill/>
                  </a:ln>
                  <a:solidFill>
                    <a:prstClr val="black"/>
                  </a:solidFill>
                  <a:latin typeface="FC Candy Color" pitchFamily="2" charset="-34"/>
                  <a:cs typeface="FC Candy Color" pitchFamily="2" charset="-34"/>
                </a:rPr>
                <a:t>B</a:t>
              </a: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5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0B1ED15-5CE7-48EB-AEF5-E2B4F5482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204995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. How many pens are there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936119" y="5252484"/>
            <a:ext cx="4515297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are five pen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7751298" y="5223977"/>
            <a:ext cx="3474720" cy="50084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is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pen.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C808990-8162-44A9-B69C-3BF6785EB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63">
            <a:off x="4212701" y="2435753"/>
            <a:ext cx="2751737" cy="2751737"/>
          </a:xfrm>
          <a:prstGeom prst="rect">
            <a:avLst/>
          </a:prstGeom>
        </p:spPr>
      </p:pic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EDEF091B-8519-4CC6-BAE0-01FACD2FA5A9}"/>
              </a:ext>
            </a:extLst>
          </p:cNvPr>
          <p:cNvGrpSpPr/>
          <p:nvPr/>
        </p:nvGrpSpPr>
        <p:grpSpPr>
          <a:xfrm>
            <a:off x="965982" y="5046154"/>
            <a:ext cx="1068472" cy="728414"/>
            <a:chOff x="1629767" y="5076918"/>
            <a:chExt cx="1068472" cy="728414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7B430530-361A-45D8-B039-5D7620941BEF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E40BA29D-797A-4E67-AED8-F6B65A7DFCC6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9E1B35B0-BA33-4ED8-A725-2529798ECA85}"/>
              </a:ext>
            </a:extLst>
          </p:cNvPr>
          <p:cNvGrpSpPr/>
          <p:nvPr/>
        </p:nvGrpSpPr>
        <p:grpSpPr>
          <a:xfrm>
            <a:off x="6766549" y="5025626"/>
            <a:ext cx="1068472" cy="728414"/>
            <a:chOff x="1629767" y="5076918"/>
            <a:chExt cx="1068472" cy="728414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5402F875-439B-4B7B-9D08-6F2DB530878E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17E22D56-962A-44C9-A44C-88CBAC779162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E3018EF5-4A70-42EB-B8DE-72BD65F77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245" y="4342815"/>
            <a:ext cx="682811" cy="68281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0993038-BE4E-4153-9C49-F4F8F25B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457" y="4307199"/>
            <a:ext cx="93276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D06C42A1-3A0F-4C24-82E6-9E97645A7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D876B4CC-05E8-4250-9D9C-800DA5F13152}"/>
              </a:ext>
            </a:extLst>
          </p:cNvPr>
          <p:cNvSpPr/>
          <p:nvPr/>
        </p:nvSpPr>
        <p:spPr>
          <a:xfrm>
            <a:off x="575854" y="711405"/>
            <a:ext cx="11040292" cy="5508932"/>
          </a:xfrm>
          <a:prstGeom prst="roundRect">
            <a:avLst/>
          </a:prstGeom>
          <a:ln w="57150">
            <a:solidFill>
              <a:srgbClr val="FF99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66FFFF"/>
                </a:glow>
              </a:effectLst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FB2C20A4-13B7-4F80-A2DF-BF6099C7CE5A}"/>
              </a:ext>
            </a:extLst>
          </p:cNvPr>
          <p:cNvSpPr/>
          <p:nvPr/>
        </p:nvSpPr>
        <p:spPr>
          <a:xfrm>
            <a:off x="3452049" y="227995"/>
            <a:ext cx="5437958" cy="1032249"/>
          </a:xfrm>
          <a:prstGeom prst="roundRect">
            <a:avLst>
              <a:gd name="adj" fmla="val 50000"/>
            </a:avLst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6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 w="19050">
                <a:solidFill>
                  <a:prstClr val="black">
                    <a:lumMod val="95000"/>
                    <a:lumOff val="5000"/>
                  </a:prstClr>
                </a:solidFill>
              </a:ln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FC Candy Color" pitchFamily="2" charset="-34"/>
              <a:ea typeface="Calibri" panose="020F0502020204030204" pitchFamily="34" charset="0"/>
              <a:cs typeface="FC Candy Color" pitchFamily="2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6B5C3C7-8710-41B3-B904-A1D5215758B2}"/>
              </a:ext>
            </a:extLst>
          </p:cNvPr>
          <p:cNvSpPr txBox="1"/>
          <p:nvPr/>
        </p:nvSpPr>
        <p:spPr>
          <a:xfrm>
            <a:off x="3087699" y="100266"/>
            <a:ext cx="613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dkVert">
                  <a:fgClr>
                    <a:srgbClr val="FF33CC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(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99FF33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E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x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FF99CC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e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r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99FF99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i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s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pct90">
                  <a:fgClr>
                    <a:srgbClr val="9966F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e</a:t>
            </a:r>
            <a:r>
              <a:rPr kumimoji="0" lang="th-TH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dkVert">
                  <a:fgClr>
                    <a:srgbClr val="FF33CC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)</a:t>
            </a:r>
            <a:r>
              <a:rPr kumimoji="0" lang="th-TH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pct90">
                  <a:fgClr>
                    <a:srgbClr val="00990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166797" y="1373443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1018150" y="5270203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501851" y="5228818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2584898" y="2219369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How many apples are there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875" y="5281384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6401190" y="5217957"/>
            <a:ext cx="870703" cy="6353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anose="020B0604020202020204" charset="-34"/>
                <a:ea typeface="+mn-ea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632097" y="5296483"/>
            <a:ext cx="4721162" cy="548955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are four apple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7271893" y="5308491"/>
            <a:ext cx="4011551" cy="59485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is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apple.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74C6264-B22C-4564-9D9A-6B42C70A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3" y="2649277"/>
            <a:ext cx="2097186" cy="204603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D542CB8-E3D8-48FF-9E43-13D0C91D5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17" y="2739612"/>
            <a:ext cx="2097186" cy="2046035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0C016F79-9035-449C-9DF6-14F0A4379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29" y="2780317"/>
            <a:ext cx="2097186" cy="204603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BB0F1D65-C40D-45E9-AC19-16DD72FFB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655" y="2805132"/>
            <a:ext cx="2097186" cy="20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D06C42A1-3A0F-4C24-82E6-9E97645A7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D876B4CC-05E8-4250-9D9C-800DA5F13152}"/>
              </a:ext>
            </a:extLst>
          </p:cNvPr>
          <p:cNvSpPr/>
          <p:nvPr/>
        </p:nvSpPr>
        <p:spPr>
          <a:xfrm>
            <a:off x="575854" y="711405"/>
            <a:ext cx="11040292" cy="5508932"/>
          </a:xfrm>
          <a:prstGeom prst="roundRect">
            <a:avLst/>
          </a:prstGeom>
          <a:ln w="57150">
            <a:solidFill>
              <a:srgbClr val="FF99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66FFFF"/>
                </a:glow>
              </a:effectLst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FB2C20A4-13B7-4F80-A2DF-BF6099C7CE5A}"/>
              </a:ext>
            </a:extLst>
          </p:cNvPr>
          <p:cNvSpPr/>
          <p:nvPr/>
        </p:nvSpPr>
        <p:spPr>
          <a:xfrm>
            <a:off x="3452049" y="227995"/>
            <a:ext cx="5437958" cy="1032249"/>
          </a:xfrm>
          <a:prstGeom prst="roundRect">
            <a:avLst>
              <a:gd name="adj" fmla="val 50000"/>
            </a:avLst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6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 w="19050">
                <a:solidFill>
                  <a:prstClr val="black">
                    <a:lumMod val="95000"/>
                    <a:lumOff val="5000"/>
                  </a:prstClr>
                </a:solidFill>
              </a:ln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FC Candy Color" pitchFamily="2" charset="-34"/>
              <a:ea typeface="Calibri" panose="020F0502020204030204" pitchFamily="34" charset="0"/>
              <a:cs typeface="FC Candy Color" pitchFamily="2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6B5C3C7-8710-41B3-B904-A1D5215758B2}"/>
              </a:ext>
            </a:extLst>
          </p:cNvPr>
          <p:cNvSpPr txBox="1"/>
          <p:nvPr/>
        </p:nvSpPr>
        <p:spPr>
          <a:xfrm>
            <a:off x="3087699" y="100266"/>
            <a:ext cx="613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dkVert">
                  <a:fgClr>
                    <a:srgbClr val="FF33CC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(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99FF33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E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x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FF99CC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e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FF330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r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99FF99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i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s</a:t>
            </a:r>
            <a:r>
              <a:rPr kumimoji="0" lang="en-US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pct90">
                  <a:fgClr>
                    <a:srgbClr val="9966F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e</a:t>
            </a:r>
            <a:r>
              <a:rPr kumimoji="0" lang="th-TH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dkVert">
                  <a:fgClr>
                    <a:srgbClr val="FF33CC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)</a:t>
            </a:r>
            <a:r>
              <a:rPr kumimoji="0" lang="th-TH" sz="72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pattFill prst="pct90">
                  <a:fgClr>
                    <a:srgbClr val="00990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166797" y="1373443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1018150" y="5270203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501851" y="5228818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2584898" y="2219369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How many apples are there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875" y="5281384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6401190" y="5217957"/>
            <a:ext cx="870703" cy="6353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anose="020B0604020202020204" charset="-34"/>
                <a:ea typeface="+mn-ea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632097" y="5296483"/>
            <a:ext cx="4721162" cy="548955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are four apple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7271893" y="5308491"/>
            <a:ext cx="4011551" cy="59485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is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apple.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74C6264-B22C-4564-9D9A-6B42C70A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3" y="2649277"/>
            <a:ext cx="2097186" cy="204603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D542CB8-E3D8-48FF-9E43-13D0C91D5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17" y="2739612"/>
            <a:ext cx="2097186" cy="2046035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0C016F79-9035-449C-9DF6-14F0A4379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29" y="2780317"/>
            <a:ext cx="2097186" cy="204603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BB0F1D65-C40D-45E9-AC19-16DD72FFB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3875" l="1585" r="98171">
                        <a14:foregroundMark x1="7805" y1="33750" x2="6220" y2="60125"/>
                        <a14:foregroundMark x1="6220" y1="60125" x2="8049" y2="71625"/>
                        <a14:foregroundMark x1="26951" y1="92750" x2="35854" y2="92500"/>
                        <a14:foregroundMark x1="35854" y1="92500" x2="37805" y2="92500"/>
                        <a14:foregroundMark x1="63171" y1="92750" x2="72683" y2="93500"/>
                        <a14:foregroundMark x1="83902" y1="34875" x2="93659" y2="52250"/>
                        <a14:foregroundMark x1="93659" y1="52250" x2="94634" y2="68000"/>
                        <a14:foregroundMark x1="98171" y1="48750" x2="97805" y2="56000"/>
                        <a14:foregroundMark x1="47195" y1="8750" x2="52805" y2="8750"/>
                        <a14:foregroundMark x1="74512" y1="8500" x2="75000" y2="7750"/>
                        <a14:foregroundMark x1="2317" y1="46000" x2="1707" y2="58750"/>
                        <a14:foregroundMark x1="31220" y1="93875" x2="35976" y2="9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655" y="2805132"/>
            <a:ext cx="2097186" cy="204603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A87528F-B728-407C-BAFD-3505A99A0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63" y="4658820"/>
            <a:ext cx="678396" cy="67839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9E19588-251C-491D-B128-16C81752C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13" y="4643038"/>
            <a:ext cx="934884" cy="9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FE365C1-EB6D-4075-9C15-30D85F6F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pigs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997268" y="5215265"/>
            <a:ext cx="3420389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</a:t>
            </a:r>
            <a:r>
              <a:rPr lang="en-US" sz="36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a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pig.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542287" y="5221439"/>
            <a:ext cx="4345036" cy="42666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six pig</a:t>
            </a:r>
            <a:r>
              <a:rPr lang="en-US" sz="3600" dirty="0">
                <a:solidFill>
                  <a:srgbClr val="FF0000"/>
                </a:solidFill>
                <a:latin typeface="Itim" panose="020B0604020202020204" charset="-34"/>
                <a:cs typeface="Itim" panose="020B0604020202020204" charset="-34"/>
              </a:rPr>
              <a:t>s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55C22EE-9817-40AB-B390-4F4033994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4" y="2538494"/>
            <a:ext cx="1714500" cy="17145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88BA4D5-DDC4-4E42-857D-94ACBE76B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703" y="2644139"/>
            <a:ext cx="1713124" cy="171312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51EDA26-46C9-4023-A5E2-8973637D8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210" y="3479017"/>
            <a:ext cx="1713124" cy="1713124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D1A3C3F-E850-4B57-9EA8-AA61842AD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357" y="3479017"/>
            <a:ext cx="1713124" cy="171312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4F079E7-618E-443B-A990-1A9F622A3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401" y="2505889"/>
            <a:ext cx="1713124" cy="171312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F784423-2A9A-43FF-BCD5-226208032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944" y="3547139"/>
            <a:ext cx="1713124" cy="1713124"/>
          </a:xfrm>
          <a:prstGeom prst="rect">
            <a:avLst/>
          </a:prstGeom>
        </p:spPr>
      </p:pic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2475E831-92F0-401F-83AA-92C6898300A3}"/>
              </a:ext>
            </a:extLst>
          </p:cNvPr>
          <p:cNvGrpSpPr/>
          <p:nvPr/>
        </p:nvGrpSpPr>
        <p:grpSpPr>
          <a:xfrm>
            <a:off x="965982" y="5046154"/>
            <a:ext cx="1068472" cy="728414"/>
            <a:chOff x="1629767" y="5076918"/>
            <a:chExt cx="1068472" cy="728414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B1B9484D-57B2-4DB4-8FDD-86E0FC15BA79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727F6A75-8FF7-4108-99B7-BDF3C4AF8FF9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126610AE-C265-41D2-81D4-398E39B5B780}"/>
              </a:ext>
            </a:extLst>
          </p:cNvPr>
          <p:cNvGrpSpPr/>
          <p:nvPr/>
        </p:nvGrpSpPr>
        <p:grpSpPr>
          <a:xfrm>
            <a:off x="5596703" y="5038913"/>
            <a:ext cx="1068472" cy="728414"/>
            <a:chOff x="1629767" y="5076918"/>
            <a:chExt cx="1068472" cy="728414"/>
          </a:xfrm>
        </p:grpSpPr>
        <p:sp>
          <p:nvSpPr>
            <p:cNvPr id="28" name="วงรี 27">
              <a:extLst>
                <a:ext uri="{FF2B5EF4-FFF2-40B4-BE49-F238E27FC236}">
                  <a16:creationId xmlns:a16="http://schemas.microsoft.com/office/drawing/2014/main" id="{023AE90D-434A-46CA-8A9D-926555A3C137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id="{1A1CFFBC-9FAC-4066-BADC-159383C7C37C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2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FE365C1-EB6D-4075-9C15-30D85F6F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pigs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07039" y="5243432"/>
            <a:ext cx="3055603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pig.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60332" y="5188179"/>
            <a:ext cx="3055603" cy="494042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six pig.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55C22EE-9817-40AB-B390-4F4033994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54" y="2538494"/>
            <a:ext cx="1714500" cy="17145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88BA4D5-DDC4-4E42-857D-94ACBE76B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703" y="2644139"/>
            <a:ext cx="1713124" cy="171312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51EDA26-46C9-4023-A5E2-8973637D8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030" y="3519774"/>
            <a:ext cx="1713124" cy="1713124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D1A3C3F-E850-4B57-9EA8-AA61842AD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559" y="2516075"/>
            <a:ext cx="1713124" cy="171312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4F079E7-618E-443B-A990-1A9F622A3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401" y="2505889"/>
            <a:ext cx="1713124" cy="171312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F784423-2A9A-43FF-BCD5-226208032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844" y="3535350"/>
            <a:ext cx="1713124" cy="17131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9F32AC8-0CE6-4B97-B7C6-822A1B27C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972" y="4216416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D4D736F-30B6-4089-AE53-779BF61F9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9004" y="4357263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0ADE9D4-10A3-4B5E-8ABE-6E2F1B17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6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tables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936119" y="5272652"/>
            <a:ext cx="4297364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two tables.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7709095" y="5244087"/>
            <a:ext cx="3530991" cy="469896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table.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DA1436C-F11A-4050-8281-D78A66152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62" y="2328566"/>
            <a:ext cx="2857500" cy="28575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95A89B2-F211-4E9C-9E8D-7C09B0D44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844" y="2326794"/>
            <a:ext cx="2859272" cy="2859272"/>
          </a:xfrm>
          <a:prstGeom prst="rect">
            <a:avLst/>
          </a:prstGeom>
        </p:spPr>
      </p:pic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BB994406-15E6-4ECB-917D-8ADA09B14935}"/>
              </a:ext>
            </a:extLst>
          </p:cNvPr>
          <p:cNvGrpSpPr/>
          <p:nvPr/>
        </p:nvGrpSpPr>
        <p:grpSpPr>
          <a:xfrm>
            <a:off x="965982" y="5046154"/>
            <a:ext cx="1068472" cy="728414"/>
            <a:chOff x="1629767" y="5076918"/>
            <a:chExt cx="1068472" cy="728414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3C2D9BE0-FB80-479B-9B63-29199632613B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0B4BFF3D-36FB-4658-8B36-10B4BEDAC9DD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A80F08DF-799A-4654-B4BE-D37169795D19}"/>
              </a:ext>
            </a:extLst>
          </p:cNvPr>
          <p:cNvGrpSpPr/>
          <p:nvPr/>
        </p:nvGrpSpPr>
        <p:grpSpPr>
          <a:xfrm>
            <a:off x="6690651" y="4985569"/>
            <a:ext cx="1068472" cy="728414"/>
            <a:chOff x="1629767" y="5076918"/>
            <a:chExt cx="1068472" cy="728414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A99785C8-2368-4207-A4AF-D56CDB88F4D5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กล่องข้อความ 25">
              <a:extLst>
                <a:ext uri="{FF2B5EF4-FFF2-40B4-BE49-F238E27FC236}">
                  <a16:creationId xmlns:a16="http://schemas.microsoft.com/office/drawing/2014/main" id="{B12E239A-3A7F-4A85-B148-649BEDA0D586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1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0ADE9D4-10A3-4B5E-8ABE-6E2F1B17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6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tables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556740" y="5248474"/>
            <a:ext cx="3411951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two tables.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26237" y="5272561"/>
            <a:ext cx="3055603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table.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DA1436C-F11A-4050-8281-D78A66152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62" y="2328566"/>
            <a:ext cx="2857500" cy="28575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95A89B2-F211-4E9C-9E8D-7C09B0D44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844" y="2326794"/>
            <a:ext cx="2859272" cy="2859272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F7E1241-77B5-4661-959C-2BDD290FD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797" y="4257123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78349E5-E2EF-4825-8A0B-6194205AB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020" y="4353058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6ACF750-5EC9-4EF1-8EEE-F9D1B237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7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chairs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936119" y="5170323"/>
            <a:ext cx="3413237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chair.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478626" y="5170323"/>
            <a:ext cx="4747391" cy="50084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three chairs.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FAD3A1C-D831-4F17-B3E6-86CD2DDDE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17" y="2582883"/>
            <a:ext cx="2493328" cy="249332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6425A99-1BBA-429A-9BFB-8F6401FA1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958" y="2554446"/>
            <a:ext cx="2493480" cy="249348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09947F7-6F9A-4D2A-A6A0-29CB02753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694" y="2498522"/>
            <a:ext cx="2493480" cy="2493480"/>
          </a:xfrm>
          <a:prstGeom prst="rect">
            <a:avLst/>
          </a:prstGeom>
        </p:spPr>
      </p:pic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C930D4DE-BB16-42C1-9B83-475A22D94C24}"/>
              </a:ext>
            </a:extLst>
          </p:cNvPr>
          <p:cNvGrpSpPr/>
          <p:nvPr/>
        </p:nvGrpSpPr>
        <p:grpSpPr>
          <a:xfrm>
            <a:off x="965982" y="5046154"/>
            <a:ext cx="1068472" cy="728414"/>
            <a:chOff x="1629767" y="5076918"/>
            <a:chExt cx="1068472" cy="728414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DDE6985F-4E89-4570-9614-E3DD499ADD28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B86079E3-B1C4-4C5A-B8FE-531D3687B690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26825AD7-FF82-4CC2-8C4C-8BD209CE6BEF}"/>
              </a:ext>
            </a:extLst>
          </p:cNvPr>
          <p:cNvGrpSpPr/>
          <p:nvPr/>
        </p:nvGrpSpPr>
        <p:grpSpPr>
          <a:xfrm>
            <a:off x="5410155" y="5009898"/>
            <a:ext cx="1068472" cy="728414"/>
            <a:chOff x="1629767" y="5076918"/>
            <a:chExt cx="1068472" cy="728414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8AE56353-777D-402E-B060-D1D2EAB0F958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กล่องข้อความ 25">
              <a:extLst>
                <a:ext uri="{FF2B5EF4-FFF2-40B4-BE49-F238E27FC236}">
                  <a16:creationId xmlns:a16="http://schemas.microsoft.com/office/drawing/2014/main" id="{4EDC8C5C-2F21-4145-8A66-2C29A725FC36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4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6ACF750-5EC9-4EF1-8EEE-F9D1B237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7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chairs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41641" y="5248474"/>
            <a:ext cx="2760804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chair.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56719" y="5123117"/>
            <a:ext cx="3710042" cy="479507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three chairs.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FAD3A1C-D831-4F17-B3E6-86CD2DDDE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17" y="2582883"/>
            <a:ext cx="2493328" cy="249332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6425A99-1BBA-429A-9BFB-8F6401FA1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958" y="2554446"/>
            <a:ext cx="2493480" cy="249348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09947F7-6F9A-4D2A-A6A0-29CB02753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694" y="2498522"/>
            <a:ext cx="2493480" cy="24934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9D2C980-92AF-46CD-8985-61AE3234A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890" y="4234185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9BD53D1-230F-45A8-B43D-E8D320E8D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9441" y="4359163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F0C87A3-F094-4AF9-A06C-3788D9B87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515433" y="1453916"/>
            <a:ext cx="98723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คำนามนับได้เอกพจน์ </a:t>
            </a:r>
            <a:r>
              <a:rPr lang="th-TH" sz="36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singular </a:t>
            </a:r>
            <a:r>
              <a:rPr lang="en-US" sz="3600" dirty="0">
                <a:latin typeface="Itim" panose="00000500000000000000" pitchFamily="2" charset="-34"/>
                <a:cs typeface="Itim" panose="00000500000000000000" pitchFamily="2" charset="-34"/>
              </a:rPr>
              <a:t>countable noun) 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      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endParaRPr lang="th-TH" sz="48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8603855" y="2323111"/>
            <a:ext cx="2336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 </a:t>
            </a: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a pig</a:t>
            </a:r>
            <a:endParaRPr lang="th-TH" sz="4000" dirty="0">
              <a:ln w="57150">
                <a:noFill/>
              </a:ln>
              <a:latin typeface="Itim" panose="020B0604020202020204" charset="-34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(หมู </a:t>
            </a: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ตัว)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223AA82-68BD-48AA-BA76-898FC8A85521}"/>
              </a:ext>
            </a:extLst>
          </p:cNvPr>
          <p:cNvSpPr/>
          <p:nvPr/>
        </p:nvSpPr>
        <p:spPr>
          <a:xfrm>
            <a:off x="1633197" y="2451570"/>
            <a:ext cx="206784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rat</a:t>
            </a:r>
            <a:endParaRPr lang="th-TH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(หนู </a:t>
            </a:r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ตัว)</a:t>
            </a:r>
            <a:endParaRPr lang="en-US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AF3A220C-A85D-4540-8F09-D9B1FC444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441" y1="21328" x2="33668" y2="37813"/>
                        <a14:foregroundMark x1="26421" y1="24688" x2="22185" y2="26797"/>
                        <a14:foregroundMark x1="20959" y1="28125" x2="22965" y2="30859"/>
                        <a14:foregroundMark x1="40357" y1="25078" x2="45931" y2="29375"/>
                        <a14:foregroundMark x1="40357" y1="24219" x2="41806" y2="24766"/>
                        <a14:foregroundMark x1="44259" y1="26641" x2="45708" y2="28125"/>
                        <a14:backgroundMark x1="62319" y1="14375" x2="73579" y2="26953"/>
                        <a14:backgroundMark x1="73579" y1="26953" x2="74916" y2="2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6" y="279329"/>
            <a:ext cx="2502282" cy="3570703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CEBA881C-E487-400E-A57A-DDC9A51C1E79}"/>
              </a:ext>
            </a:extLst>
          </p:cNvPr>
          <p:cNvSpPr/>
          <p:nvPr/>
        </p:nvSpPr>
        <p:spPr>
          <a:xfrm>
            <a:off x="4149970" y="5039200"/>
            <a:ext cx="5110533" cy="79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cat </a:t>
            </a:r>
            <a:endParaRPr lang="th-TH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(แมว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ตัว)</a:t>
            </a:r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25271FA-FBCF-4E12-BB3D-035C23B0F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7827" r="10442" b="5586"/>
          <a:stretch/>
        </p:blipFill>
        <p:spPr>
          <a:xfrm>
            <a:off x="1633197" y="3480238"/>
            <a:ext cx="2652922" cy="273489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34D6B4A-9BB1-45B3-9342-D71AE271B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/>
          <a:stretch/>
        </p:blipFill>
        <p:spPr>
          <a:xfrm>
            <a:off x="5608774" y="2221610"/>
            <a:ext cx="2547937" cy="273489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96C6452-354F-411B-951B-2C4A32F6B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68" y="3729245"/>
            <a:ext cx="2129952" cy="26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D0C995D-7CB3-41B3-A873-8DF884BF5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8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books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821152" y="5248474"/>
            <a:ext cx="3928030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book.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99270" y="5191461"/>
            <a:ext cx="4301946" cy="50084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two books.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E4A7B8E-6C4E-40E0-BDFE-914C64241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7" b="90870" l="10000" r="90000">
                        <a14:foregroundMark x1="39333" y1="7174" x2="43667" y2="6957"/>
                        <a14:foregroundMark x1="43667" y1="6957" x2="47778" y2="7391"/>
                        <a14:foregroundMark x1="42667" y1="90870" x2="48667" y2="90870"/>
                        <a14:backgroundMark x1="54667" y1="93043" x2="81333" y2="71087"/>
                        <a14:backgroundMark x1="81333" y1="71087" x2="79333" y2="62391"/>
                        <a14:backgroundMark x1="79333" y1="62391" x2="79333" y2="6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51" y="2838794"/>
            <a:ext cx="4850959" cy="2479379"/>
          </a:xfrm>
          <a:prstGeom prst="rect">
            <a:avLst/>
          </a:prstGeom>
        </p:spPr>
      </p:pic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B7B066A-D274-4473-8F59-BB25807D10CA}"/>
              </a:ext>
            </a:extLst>
          </p:cNvPr>
          <p:cNvGrpSpPr/>
          <p:nvPr/>
        </p:nvGrpSpPr>
        <p:grpSpPr>
          <a:xfrm>
            <a:off x="965982" y="5046154"/>
            <a:ext cx="1068472" cy="728414"/>
            <a:chOff x="1629767" y="5076918"/>
            <a:chExt cx="1068472" cy="728414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EB6B096F-098D-4CE7-B174-1FB561139F80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E0D1E87C-4FD9-4B13-8406-1B2552038FAC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E2D1D5E4-987E-41C1-AC29-6B0A8C7AA2A1}"/>
              </a:ext>
            </a:extLst>
          </p:cNvPr>
          <p:cNvGrpSpPr/>
          <p:nvPr/>
        </p:nvGrpSpPr>
        <p:grpSpPr>
          <a:xfrm>
            <a:off x="5832280" y="5106182"/>
            <a:ext cx="1068472" cy="728414"/>
            <a:chOff x="1629767" y="5076918"/>
            <a:chExt cx="1068472" cy="728414"/>
          </a:xfrm>
        </p:grpSpPr>
        <p:sp>
          <p:nvSpPr>
            <p:cNvPr id="22" name="วงรี 21">
              <a:extLst>
                <a:ext uri="{FF2B5EF4-FFF2-40B4-BE49-F238E27FC236}">
                  <a16:creationId xmlns:a16="http://schemas.microsoft.com/office/drawing/2014/main" id="{E00DE706-2B38-4776-A1DE-10AFC79CA640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69CEF648-3570-478B-AC17-CDBE315021B6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3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D0C995D-7CB3-41B3-A873-8DF884BF5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04762" y="5165244"/>
            <a:ext cx="3055603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book.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845479" y="5148083"/>
            <a:ext cx="3634951" cy="429576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two books.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EE5B85B-141F-4247-8332-DEC6ACABB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482" y="4234185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F9EB283-0573-4D4E-8A0B-98755123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943" y="4349947"/>
            <a:ext cx="682811" cy="682811"/>
          </a:xfrm>
          <a:prstGeom prst="rect">
            <a:avLst/>
          </a:prstGeom>
        </p:spPr>
      </p:pic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2C23DEE1-32CC-468B-A21C-0A99E72F32D9}"/>
              </a:ext>
            </a:extLst>
          </p:cNvPr>
          <p:cNvSpPr/>
          <p:nvPr/>
        </p:nvSpPr>
        <p:spPr>
          <a:xfrm>
            <a:off x="1930025" y="2178267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8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books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E4A7B8E-6C4E-40E0-BDFE-914C64241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57" b="90870" l="10000" r="90000">
                        <a14:foregroundMark x1="39333" y1="7174" x2="43667" y2="6957"/>
                        <a14:foregroundMark x1="43667" y1="6957" x2="47778" y2="7391"/>
                        <a14:foregroundMark x1="42667" y1="90870" x2="48667" y2="90870"/>
                        <a14:backgroundMark x1="54667" y1="93043" x2="81333" y2="71087"/>
                        <a14:backgroundMark x1="81333" y1="71087" x2="79333" y2="62391"/>
                        <a14:backgroundMark x1="79333" y1="62391" x2="79333" y2="6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66" y="2798320"/>
            <a:ext cx="4442353" cy="22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8BCD646-52F3-48B1-9CD2-5A5759F0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9. How many rulers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674056" y="5248474"/>
            <a:ext cx="4465386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seven rulers.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7166269" y="5248474"/>
            <a:ext cx="4011850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 ruler.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3CA9346-0FBE-4D76-B8FE-8DA389FC0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89627" l="7500" r="93958">
                        <a14:foregroundMark x1="7917" y1="10373" x2="7708" y2="32365"/>
                        <a14:foregroundMark x1="93958" y1="62656" x2="91458" y2="84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50" y="3046983"/>
            <a:ext cx="1586052" cy="79633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0028E7A-EE96-414D-9686-3D0F0D644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506" y="2939882"/>
            <a:ext cx="1585097" cy="79254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69B8E4-B460-453E-9D4C-1579E5917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096" y="2901424"/>
            <a:ext cx="1585097" cy="79254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A27322D-5D8B-490E-8473-59E2DD018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721" y="2899888"/>
            <a:ext cx="1585097" cy="79254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A271DFF-D2D2-4B77-9FE6-E54F815DB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983" y="3878661"/>
            <a:ext cx="1585097" cy="79254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6CC8DCE-37E5-4C88-B4E4-0C929E6C2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344" y="3713967"/>
            <a:ext cx="1585097" cy="79254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740C412-08CB-459D-8183-5AE61F71C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273" y="3631591"/>
            <a:ext cx="1585097" cy="792549"/>
          </a:xfrm>
          <a:prstGeom prst="rect">
            <a:avLst/>
          </a:prstGeom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ECDA8371-45B0-41DA-B86B-1FDC6F33951C}"/>
              </a:ext>
            </a:extLst>
          </p:cNvPr>
          <p:cNvGrpSpPr/>
          <p:nvPr/>
        </p:nvGrpSpPr>
        <p:grpSpPr>
          <a:xfrm>
            <a:off x="660175" y="5064159"/>
            <a:ext cx="1068472" cy="728414"/>
            <a:chOff x="1629767" y="5076918"/>
            <a:chExt cx="1068472" cy="728414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449F4B62-F4CF-4BFD-9151-498485B5ED69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กล่องข้อความ 25">
              <a:extLst>
                <a:ext uri="{FF2B5EF4-FFF2-40B4-BE49-F238E27FC236}">
                  <a16:creationId xmlns:a16="http://schemas.microsoft.com/office/drawing/2014/main" id="{D929ED73-301E-4D0F-859A-4A04F4348819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3FC62462-5D22-43BD-A376-700E287FB6F5}"/>
              </a:ext>
            </a:extLst>
          </p:cNvPr>
          <p:cNvGrpSpPr/>
          <p:nvPr/>
        </p:nvGrpSpPr>
        <p:grpSpPr>
          <a:xfrm>
            <a:off x="6213297" y="5084687"/>
            <a:ext cx="1068472" cy="728414"/>
            <a:chOff x="1629767" y="5076918"/>
            <a:chExt cx="1068472" cy="728414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C4819FF1-E06A-4F24-9979-AC3AE783E47A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DEB65827-46A3-40F4-AA60-024DEA942064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0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8BCD646-52F3-48B1-9CD2-5A5759F08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9" y="2415152"/>
            <a:ext cx="7172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9. How many rulers are there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762865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1674056" y="5248474"/>
            <a:ext cx="4465386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are seven rulers.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7166269" y="5248474"/>
            <a:ext cx="4011850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is a ruler.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3CA9346-0FBE-4D76-B8FE-8DA389FC0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89627" l="7500" r="93958">
                        <a14:foregroundMark x1="7917" y1="10373" x2="7708" y2="32365"/>
                        <a14:foregroundMark x1="93958" y1="62656" x2="91458" y2="84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50" y="3046983"/>
            <a:ext cx="1586052" cy="79633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0028E7A-EE96-414D-9686-3D0F0D644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506" y="2939882"/>
            <a:ext cx="1585097" cy="79254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169B8E4-B460-453E-9D4C-1579E5917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096" y="2901424"/>
            <a:ext cx="1585097" cy="79254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A27322D-5D8B-490E-8473-59E2DD018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721" y="2899888"/>
            <a:ext cx="1585097" cy="79254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A271DFF-D2D2-4B77-9FE6-E54F815DB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983" y="3878661"/>
            <a:ext cx="1585097" cy="79254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6CC8DCE-37E5-4C88-B4E4-0C929E6C2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344" y="3713967"/>
            <a:ext cx="1585097" cy="79254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740C412-08CB-459D-8183-5AE61F71C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273" y="3631591"/>
            <a:ext cx="1585097" cy="792549"/>
          </a:xfrm>
          <a:prstGeom prst="rect">
            <a:avLst/>
          </a:prstGeom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ECDA8371-45B0-41DA-B86B-1FDC6F33951C}"/>
              </a:ext>
            </a:extLst>
          </p:cNvPr>
          <p:cNvGrpSpPr/>
          <p:nvPr/>
        </p:nvGrpSpPr>
        <p:grpSpPr>
          <a:xfrm>
            <a:off x="660175" y="5064159"/>
            <a:ext cx="1068472" cy="728414"/>
            <a:chOff x="1629767" y="5076918"/>
            <a:chExt cx="1068472" cy="728414"/>
          </a:xfrm>
        </p:grpSpPr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449F4B62-F4CF-4BFD-9151-498485B5ED69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กล่องข้อความ 25">
              <a:extLst>
                <a:ext uri="{FF2B5EF4-FFF2-40B4-BE49-F238E27FC236}">
                  <a16:creationId xmlns:a16="http://schemas.microsoft.com/office/drawing/2014/main" id="{D929ED73-301E-4D0F-859A-4A04F4348819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3FC62462-5D22-43BD-A376-700E287FB6F5}"/>
              </a:ext>
            </a:extLst>
          </p:cNvPr>
          <p:cNvGrpSpPr/>
          <p:nvPr/>
        </p:nvGrpSpPr>
        <p:grpSpPr>
          <a:xfrm>
            <a:off x="6213297" y="5084687"/>
            <a:ext cx="1068472" cy="728414"/>
            <a:chOff x="1629767" y="5076918"/>
            <a:chExt cx="1068472" cy="728414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C4819FF1-E06A-4F24-9979-AC3AE783E47A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DEB65827-46A3-40F4-AA60-024DEA942064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8AF2E06-4544-439D-80B3-C615272D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15" y="4274935"/>
            <a:ext cx="682811" cy="68281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FADBD4ED-4360-4C4B-A2FC-B10AF4A9A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8849" y="4225444"/>
            <a:ext cx="93276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47B85AF-D7A4-4089-A970-10A5B9A49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36118" y="2415152"/>
            <a:ext cx="851216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0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oranges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584269" y="5248474"/>
            <a:ext cx="3349047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an orange.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54721" y="5193375"/>
            <a:ext cx="3693561" cy="50084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ten oranges.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A9093FE-85BE-4C6D-934E-3D9009DAC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2889" l="10000" r="90000">
                        <a14:foregroundMark x1="46000" y1="6111" x2="46333" y2="11667"/>
                        <a14:foregroundMark x1="49333" y1="93778" x2="71667" y2="92889"/>
                        <a14:foregroundMark x1="71667" y1="92889" x2="71667" y2="92889"/>
                        <a14:foregroundMark x1="73333" y1="41222" x2="82778" y2="62556"/>
                        <a14:foregroundMark x1="82778" y1="62556" x2="82778" y2="67778"/>
                        <a14:foregroundMark x1="81111" y1="58778" x2="81111" y2="69444"/>
                        <a14:foregroundMark x1="68111" y1="34000" x2="68111" y2="37889"/>
                        <a14:foregroundMark x1="79222" y1="65889" x2="79222" y2="7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50">
            <a:off x="4327989" y="2756824"/>
            <a:ext cx="2459239" cy="245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47B85AF-D7A4-4089-A970-10A5B9A49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89139" y="2161315"/>
            <a:ext cx="821372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0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 How many oranges are there ?</a:t>
            </a:r>
          </a:p>
          <a:p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08577" y="5248474"/>
            <a:ext cx="3411722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 an orange.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42143" y="5198030"/>
            <a:ext cx="3693561" cy="430266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 ten oranges.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A9093FE-85BE-4C6D-934E-3D9009DAC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2889" l="10000" r="90000">
                        <a14:foregroundMark x1="46000" y1="6111" x2="46333" y2="11667"/>
                        <a14:foregroundMark x1="49333" y1="93778" x2="71667" y2="92889"/>
                        <a14:foregroundMark x1="71667" y1="92889" x2="71667" y2="92889"/>
                        <a14:foregroundMark x1="73333" y1="41222" x2="82778" y2="62556"/>
                        <a14:foregroundMark x1="82778" y1="62556" x2="82778" y2="67778"/>
                        <a14:foregroundMark x1="81111" y1="58778" x2="81111" y2="69444"/>
                        <a14:foregroundMark x1="68111" y1="34000" x2="68111" y2="37889"/>
                        <a14:foregroundMark x1="79222" y1="65889" x2="79222" y2="7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50">
            <a:off x="3522511" y="2764797"/>
            <a:ext cx="2459239" cy="245923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47A19F7-692C-4357-B91A-04540B762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838" y="4234875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3817069-FC71-49B6-B209-C254A54CB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6208" y="4353058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1705265-6226-4615-B3C3-47AFB3A33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801418" y="2056919"/>
            <a:ext cx="83484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11. There </a:t>
            </a:r>
            <a:r>
              <a:rPr lang="en-US" sz="4000" u="sng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        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cat in my house.</a:t>
            </a: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69329" y="5248474"/>
            <a:ext cx="1345688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isn’t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54878" y="5203410"/>
            <a:ext cx="1587373" cy="41723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aren’t 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27C2681-FAF0-43C0-ABB4-19676A4AD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83" y="2755131"/>
            <a:ext cx="3395352" cy="22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71D655B-92AE-4DE2-A09D-6C290B10B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50863" y="55202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527545" y="5448030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21788" y="1898458"/>
            <a:ext cx="83484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11. There </a:t>
            </a:r>
            <a:r>
              <a:rPr lang="en-US" sz="4000" u="sng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        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cat in my house.</a:t>
            </a: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70" y="5494212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6014992" y="5338987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27C2681-FAF0-43C0-ABB4-19676A4AD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8" y="2621264"/>
            <a:ext cx="3289694" cy="2191377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DC0BB73-B8C7-4D37-9E58-6A9307CE7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337" y="4660823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1E8C95D-2C7E-463D-B338-D1642C469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623" y="4729822"/>
            <a:ext cx="682811" cy="682811"/>
          </a:xfrm>
          <a:prstGeom prst="rect">
            <a:avLst/>
          </a:prstGeom>
        </p:spPr>
      </p:pic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F968762D-1BF0-4F33-AC40-F35CDFF6EE7C}"/>
              </a:ext>
            </a:extLst>
          </p:cNvPr>
          <p:cNvSpPr/>
          <p:nvPr/>
        </p:nvSpPr>
        <p:spPr>
          <a:xfrm>
            <a:off x="2925131" y="5514970"/>
            <a:ext cx="1345688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isn’t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7CEBC0E6-BF7E-44CA-A6AE-B1E0E0FB8B0B}"/>
              </a:ext>
            </a:extLst>
          </p:cNvPr>
          <p:cNvSpPr/>
          <p:nvPr/>
        </p:nvSpPr>
        <p:spPr>
          <a:xfrm>
            <a:off x="7044982" y="5543105"/>
            <a:ext cx="1587373" cy="41723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aren’t </a:t>
            </a:r>
          </a:p>
        </p:txBody>
      </p:sp>
    </p:spTree>
    <p:extLst>
      <p:ext uri="{BB962C8B-B14F-4D97-AF65-F5344CB8AC3E}">
        <p14:creationId xmlns:p14="http://schemas.microsoft.com/office/powerpoint/2010/main" val="11707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2CC6893-B5D2-4352-A3CE-1C886C380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" y="75414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139095" y="1844093"/>
            <a:ext cx="1050895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12. There </a:t>
            </a:r>
            <a:r>
              <a:rPr lang="en-US" sz="4000" u="sng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        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three tables in the living room.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6BBCB1E-C91D-4307-BE8A-DBCED0A8D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19" y="2835011"/>
            <a:ext cx="4630725" cy="2594751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BF0648B7-2929-49D5-A411-1FDA0F53A0D5}"/>
              </a:ext>
            </a:extLst>
          </p:cNvPr>
          <p:cNvSpPr/>
          <p:nvPr/>
        </p:nvSpPr>
        <p:spPr>
          <a:xfrm>
            <a:off x="6950302" y="5764354"/>
            <a:ext cx="1587373" cy="41723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aren’t 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2C703A42-6380-4BA3-B69B-AF88DFA362C1}"/>
              </a:ext>
            </a:extLst>
          </p:cNvPr>
          <p:cNvSpPr/>
          <p:nvPr/>
        </p:nvSpPr>
        <p:spPr>
          <a:xfrm>
            <a:off x="3118664" y="5636066"/>
            <a:ext cx="1345688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isn’t</a:t>
            </a: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22DE431A-5F2B-4202-B562-BCECB5442541}"/>
              </a:ext>
            </a:extLst>
          </p:cNvPr>
          <p:cNvGrpSpPr/>
          <p:nvPr/>
        </p:nvGrpSpPr>
        <p:grpSpPr>
          <a:xfrm>
            <a:off x="1855535" y="5369355"/>
            <a:ext cx="1068472" cy="728414"/>
            <a:chOff x="1629767" y="5076918"/>
            <a:chExt cx="1068472" cy="728414"/>
          </a:xfrm>
        </p:grpSpPr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012EED5A-A7AD-490C-AAAB-1DF61AAD4CDF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กล่องข้อความ 21">
              <a:extLst>
                <a:ext uri="{FF2B5EF4-FFF2-40B4-BE49-F238E27FC236}">
                  <a16:creationId xmlns:a16="http://schemas.microsoft.com/office/drawing/2014/main" id="{41A93AEE-3270-4BA9-952E-2553BAA852D3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E1DF9612-FD31-402B-84E0-A3E58794E493}"/>
              </a:ext>
            </a:extLst>
          </p:cNvPr>
          <p:cNvGrpSpPr/>
          <p:nvPr/>
        </p:nvGrpSpPr>
        <p:grpSpPr>
          <a:xfrm>
            <a:off x="5747014" y="5493774"/>
            <a:ext cx="1068472" cy="728414"/>
            <a:chOff x="1629767" y="5076918"/>
            <a:chExt cx="1068472" cy="728414"/>
          </a:xfrm>
        </p:grpSpPr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385BE3BF-09F2-4D15-8926-4500FC237026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C43BA590-898F-4720-B2B8-B8E6B9F4B437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9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2CC6893-B5D2-4352-A3CE-1C886C380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" y="75414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139095" y="1844093"/>
            <a:ext cx="1050895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12. There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three tables in the living room.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6BBCB1E-C91D-4307-BE8A-DBCED0A8D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19" y="2835011"/>
            <a:ext cx="4630725" cy="2594751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BF0648B7-2929-49D5-A411-1FDA0F53A0D5}"/>
              </a:ext>
            </a:extLst>
          </p:cNvPr>
          <p:cNvSpPr/>
          <p:nvPr/>
        </p:nvSpPr>
        <p:spPr>
          <a:xfrm>
            <a:off x="6950302" y="5764354"/>
            <a:ext cx="1587373" cy="41723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aren’t 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2C703A42-6380-4BA3-B69B-AF88DFA362C1}"/>
              </a:ext>
            </a:extLst>
          </p:cNvPr>
          <p:cNvSpPr/>
          <p:nvPr/>
        </p:nvSpPr>
        <p:spPr>
          <a:xfrm>
            <a:off x="3118664" y="5636066"/>
            <a:ext cx="1345688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isn’t</a:t>
            </a: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22DE431A-5F2B-4202-B562-BCECB5442541}"/>
              </a:ext>
            </a:extLst>
          </p:cNvPr>
          <p:cNvGrpSpPr/>
          <p:nvPr/>
        </p:nvGrpSpPr>
        <p:grpSpPr>
          <a:xfrm>
            <a:off x="1855535" y="5369355"/>
            <a:ext cx="1068472" cy="728414"/>
            <a:chOff x="1629767" y="5076918"/>
            <a:chExt cx="1068472" cy="728414"/>
          </a:xfrm>
        </p:grpSpPr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012EED5A-A7AD-490C-AAAB-1DF61AAD4CDF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" name="กล่องข้อความ 21">
              <a:extLst>
                <a:ext uri="{FF2B5EF4-FFF2-40B4-BE49-F238E27FC236}">
                  <a16:creationId xmlns:a16="http://schemas.microsoft.com/office/drawing/2014/main" id="{41A93AEE-3270-4BA9-952E-2553BAA852D3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A.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E1DF9612-FD31-402B-84E0-A3E58794E493}"/>
              </a:ext>
            </a:extLst>
          </p:cNvPr>
          <p:cNvGrpSpPr/>
          <p:nvPr/>
        </p:nvGrpSpPr>
        <p:grpSpPr>
          <a:xfrm>
            <a:off x="5747014" y="5493774"/>
            <a:ext cx="1068472" cy="728414"/>
            <a:chOff x="1629767" y="5076918"/>
            <a:chExt cx="1068472" cy="728414"/>
          </a:xfrm>
        </p:grpSpPr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385BE3BF-09F2-4D15-8926-4500FC237026}"/>
                </a:ext>
              </a:extLst>
            </p:cNvPr>
            <p:cNvSpPr/>
            <p:nvPr/>
          </p:nvSpPr>
          <p:spPr>
            <a:xfrm>
              <a:off x="1754569" y="5097446"/>
              <a:ext cx="673677" cy="707886"/>
            </a:xfrm>
            <a:prstGeom prst="ellipse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C43BA590-898F-4720-B2B8-B8E6B9F4B437}"/>
                </a:ext>
              </a:extLst>
            </p:cNvPr>
            <p:cNvSpPr txBox="1"/>
            <p:nvPr/>
          </p:nvSpPr>
          <p:spPr>
            <a:xfrm>
              <a:off x="1629767" y="5076918"/>
              <a:ext cx="1068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5715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Candy Color" pitchFamily="2" charset="-34"/>
                  <a:ea typeface="+mn-ea"/>
                  <a:cs typeface="FC Candy Color" pitchFamily="2" charset="-34"/>
                </a:rPr>
                <a:t>B.</a:t>
              </a:r>
              <a:endPara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endParaRP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C9EE75B1-94BF-449E-8866-FD03E9FD0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922" y="5248819"/>
            <a:ext cx="932769" cy="932769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53C596EC-636C-4C4F-8F59-369A4BECA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100" y="5526839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B1EDA8C-9527-415F-9B2D-1A3767E45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72124" y="1530618"/>
            <a:ext cx="98723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คำนามนับได้เอกพจน์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singular countable noun) 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      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endParaRPr lang="th-TH" sz="48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8264513" y="2219119"/>
            <a:ext cx="323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A car</a:t>
            </a:r>
            <a:endParaRPr lang="th-TH" sz="4000" dirty="0">
              <a:ln w="57150">
                <a:noFill/>
              </a:ln>
              <a:latin typeface="Itim" panose="020B0604020202020204" charset="-34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(รถยนต์ </a:t>
            </a:r>
            <a:r>
              <a:rPr lang="en-US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40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คัน)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223AA82-68BD-48AA-BA76-898FC8A85521}"/>
              </a:ext>
            </a:extLst>
          </p:cNvPr>
          <p:cNvSpPr/>
          <p:nvPr/>
        </p:nvSpPr>
        <p:spPr>
          <a:xfrm>
            <a:off x="1640684" y="2459983"/>
            <a:ext cx="2494413" cy="850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dog</a:t>
            </a:r>
            <a:endParaRPr lang="th-TH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(สุนัข </a:t>
            </a:r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ตัว)</a:t>
            </a:r>
            <a:endParaRPr lang="en-US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CEBA881C-E487-400E-A57A-DDC9A51C1E79}"/>
              </a:ext>
            </a:extLst>
          </p:cNvPr>
          <p:cNvSpPr/>
          <p:nvPr/>
        </p:nvSpPr>
        <p:spPr>
          <a:xfrm>
            <a:off x="5261309" y="5203723"/>
            <a:ext cx="2377641" cy="79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bird 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(นก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ตัว)</a:t>
            </a:r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EC4B11C-F08A-4574-9780-3588FE238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111" r="96444">
                        <a14:foregroundMark x1="92778" y1="47889" x2="91444" y2="64444"/>
                        <a14:foregroundMark x1="91111" y1="59889" x2="86111" y2="59889"/>
                        <a14:foregroundMark x1="89444" y1="60333" x2="89444" y2="55778"/>
                        <a14:foregroundMark x1="63000" y1="66556" x2="65889" y2="70667"/>
                        <a14:foregroundMark x1="64556" y1="71889" x2="65889" y2="65667"/>
                        <a14:foregroundMark x1="38111" y1="58222" x2="41000" y2="50000"/>
                        <a14:foregroundMark x1="9556" y1="45000" x2="7556" y2="63556"/>
                        <a14:foregroundMark x1="41444" y1="62000" x2="39778" y2="43778"/>
                        <a14:foregroundMark x1="45222" y1="53222" x2="32333" y2="55333"/>
                        <a14:foregroundMark x1="39000" y1="58667" x2="40667" y2="50778"/>
                        <a14:foregroundMark x1="58778" y1="41222" x2="38556" y2="31778"/>
                        <a14:foregroundMark x1="55556" y1="43333" x2="40667" y2="29333"/>
                        <a14:foregroundMark x1="40667" y1="29333" x2="40667" y2="29333"/>
                        <a14:foregroundMark x1="40667" y1="29333" x2="57556" y2="38333"/>
                        <a14:foregroundMark x1="37778" y1="30111" x2="48889" y2="32556"/>
                        <a14:foregroundMark x1="81111" y1="37111" x2="61667" y2="33889"/>
                        <a14:foregroundMark x1="82778" y1="39222" x2="65889" y2="28444"/>
                        <a14:foregroundMark x1="72444" y1="32222" x2="62556" y2="33000"/>
                        <a14:foregroundMark x1="5889" y1="46222" x2="5889" y2="54111"/>
                        <a14:foregroundMark x1="5111" y1="45444" x2="8333" y2="45444"/>
                        <a14:foregroundMark x1="8333" y1="45444" x2="4222" y2="44222"/>
                        <a14:foregroundMark x1="45556" y1="59889" x2="36444" y2="48333"/>
                        <a14:foregroundMark x1="40222" y1="62000" x2="34000" y2="52000"/>
                        <a14:foregroundMark x1="25333" y1="59444" x2="22444" y2="59444"/>
                        <a14:foregroundMark x1="96444" y1="55333" x2="96444" y2="54111"/>
                        <a14:foregroundMark x1="37778" y1="61111" x2="34889" y2="57000"/>
                        <a14:foregroundMark x1="26111" y1="57000" x2="22000" y2="57000"/>
                        <a14:foregroundMark x1="23222" y1="60667" x2="26556" y2="60667"/>
                        <a14:foregroundMark x1="19556" y1="74000" x2="17444" y2="7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7266" y="3103396"/>
            <a:ext cx="3304238" cy="3304238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CD2B3AE-0DD0-41AB-8237-C8242D30D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51" y="3566486"/>
            <a:ext cx="2797478" cy="279747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2C840D6-0EDF-48F2-B627-40CD28290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63" y="2219119"/>
            <a:ext cx="2577257" cy="27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058DCBE-0207-4D06-A1A7-317370CC6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</a:t>
            </a: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881569" y="1777407"/>
            <a:ext cx="90571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13. </a:t>
            </a:r>
            <a:r>
              <a:rPr lang="en-US" sz="4000" u="sng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          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chairs are there in the room?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787661" y="5250560"/>
            <a:ext cx="2395575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many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17762" y="5254816"/>
            <a:ext cx="2866787" cy="40387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much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14524CC-7AA8-4613-8894-703B719A7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91" y="2704241"/>
            <a:ext cx="3426058" cy="22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41C434D-0A2D-4A04-AD81-2817B49DC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67082" y="5533421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540645" y="5479894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888983" y="2064391"/>
            <a:ext cx="90571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13. </a:t>
            </a:r>
            <a:r>
              <a:rPr lang="en-US" sz="4000" u="sng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          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chairs are there in the room?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endParaRPr lang="en-US" dirty="0"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313" y="5499817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9" y="5266701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85443" y="5521882"/>
            <a:ext cx="1799172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many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686635" y="5439249"/>
            <a:ext cx="1996838" cy="59485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much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14524CC-7AA8-4613-8894-703B719A7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41" y="2866963"/>
            <a:ext cx="3166640" cy="2109407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879C4A4-3AB8-4E06-A2D6-DAB9039B5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269" y="4649585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DAF84E6-4559-40FC-8F13-8695D4AE4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124" y="4770319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0E9DA4B-5FCB-4DF6-938C-C3490EB68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610882" y="1906217"/>
            <a:ext cx="8538959" cy="429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14. _______sugar do you want?</a:t>
            </a:r>
            <a:endParaRPr lang="en-US" sz="36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47556" y="5248474"/>
            <a:ext cx="2454583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</a:t>
            </a:r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much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17762" y="5248474"/>
            <a:ext cx="2869475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many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3C6C9B9-6F2A-4919-8E94-59CAAFD2B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26" y="2438771"/>
            <a:ext cx="3447023" cy="26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0E9DA4B-5FCB-4DF6-938C-C3490EB68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610882" y="1906217"/>
            <a:ext cx="8538959" cy="429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14. _______sugar do you want?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anose="020B0604020202020204" charset="-34"/>
                <a:ea typeface="+mn-ea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47556" y="5248474"/>
            <a:ext cx="2454583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How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much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17762" y="5248474"/>
            <a:ext cx="2869475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How many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3C6C9B9-6F2A-4919-8E94-59CAAFD2B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26" y="2438771"/>
            <a:ext cx="3447023" cy="264859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058760F-D169-4010-B101-1CC34E79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441" y="4235149"/>
            <a:ext cx="932769" cy="93276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54BBD81-C465-4D7F-A0CA-F615EE081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239" y="4229947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ACAA1CB-D5D6-48A6-BBCF-1494ECE08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415555" y="1928988"/>
            <a:ext cx="96764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15.  _________ students are there in the class?</a:t>
            </a: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604761" y="5248474"/>
            <a:ext cx="2293189" cy="44383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much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96712" y="5119800"/>
            <a:ext cx="2534717" cy="50084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many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628D1CE-7DC3-4C24-846A-2D59107FF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36" y="2526543"/>
            <a:ext cx="3403320" cy="244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259710"/>
            <a:ext cx="8734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choose the best answer.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33645" y="5097446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4" y="5035869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888984" y="1850677"/>
            <a:ext cx="90571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15. </a:t>
            </a:r>
            <a:r>
              <a:rPr lang="en-US" sz="4000" u="sng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            </a:t>
            </a:r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students are there in the class?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097898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4912758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586831" y="5158086"/>
            <a:ext cx="1799172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much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757934" y="5097446"/>
            <a:ext cx="1996838" cy="59485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How many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628D1CE-7DC3-4C24-846A-2D59107FF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36" y="2881664"/>
            <a:ext cx="2981326" cy="2138363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C4D169A-F043-46B2-9050-644BF5AE7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679" y="4225317"/>
            <a:ext cx="932769" cy="93276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7905844-F5C0-4151-81F2-6FDECF550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459" y="4151462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3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90571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6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802662" y="5478866"/>
            <a:ext cx="2614793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845479" y="5520740"/>
            <a:ext cx="2554367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57CAABF-1CAA-42BC-B1D2-6EB662439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20" y="1876559"/>
            <a:ext cx="2702336" cy="2702336"/>
          </a:xfrm>
          <a:prstGeom prst="flowChartConnector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55C391A-C9ED-4E98-B347-EF3A035A55FD}"/>
              </a:ext>
            </a:extLst>
          </p:cNvPr>
          <p:cNvSpPr/>
          <p:nvPr/>
        </p:nvSpPr>
        <p:spPr>
          <a:xfrm>
            <a:off x="3749488" y="4534162"/>
            <a:ext cx="4772343" cy="503689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a ball.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5E29591-59A0-41C8-8768-7FE11C21D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717" y="6041579"/>
            <a:ext cx="526130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90571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6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802663" y="5478866"/>
            <a:ext cx="1799172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845480" y="5520740"/>
            <a:ext cx="1996838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C4D169A-F043-46B2-9050-644BF5AE7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723" y="4869215"/>
            <a:ext cx="761771" cy="68281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7905844-F5C0-4151-81F2-6FDECF550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835" y="4980906"/>
            <a:ext cx="503689" cy="50368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57CAABF-1CAA-42BC-B1D2-6EB662439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20" y="1876559"/>
            <a:ext cx="2702336" cy="2702336"/>
          </a:xfrm>
          <a:prstGeom prst="flowChartConnector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7C04F49-05E4-4BAB-9A9A-79E3100E6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908" y="6021382"/>
            <a:ext cx="5261304" cy="749873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FE8D96B7-E9CF-4C3D-8C5A-C0C06A1F1917}"/>
              </a:ext>
            </a:extLst>
          </p:cNvPr>
          <p:cNvSpPr/>
          <p:nvPr/>
        </p:nvSpPr>
        <p:spPr>
          <a:xfrm>
            <a:off x="3227522" y="4366603"/>
            <a:ext cx="4772343" cy="503689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a ball. </a:t>
            </a:r>
          </a:p>
        </p:txBody>
      </p:sp>
    </p:spTree>
    <p:extLst>
      <p:ext uri="{BB962C8B-B14F-4D97-AF65-F5344CB8AC3E}">
        <p14:creationId xmlns:p14="http://schemas.microsoft.com/office/powerpoint/2010/main" val="20116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3" y="0"/>
            <a:ext cx="12192000" cy="6858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40F6899-BE79-4852-93B3-EAB42F4C0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71" y="2132919"/>
            <a:ext cx="3673806" cy="2200763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17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3101613" y="5480551"/>
            <a:ext cx="1866201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845479" y="5520740"/>
            <a:ext cx="2543857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55C391A-C9ED-4E98-B347-EF3A035A55FD}"/>
              </a:ext>
            </a:extLst>
          </p:cNvPr>
          <p:cNvSpPr/>
          <p:nvPr/>
        </p:nvSpPr>
        <p:spPr>
          <a:xfrm>
            <a:off x="3608790" y="4532337"/>
            <a:ext cx="4731973" cy="50368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two cows.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3975A56-A67B-4F49-9F55-2187F359B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99" y="2543531"/>
            <a:ext cx="2912853" cy="174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3" y="0"/>
            <a:ext cx="12192000" cy="6858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40F6899-BE79-4852-93B3-EAB42F4C0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71" y="2132919"/>
            <a:ext cx="3673806" cy="2200763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17.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anose="020B0604020202020204" charset="-34"/>
                <a:ea typeface="+mn-ea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anose="020B0604020202020204" charset="-34"/>
              <a:ea typeface="+mn-ea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3101613" y="5480551"/>
            <a:ext cx="1866201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845479" y="5520740"/>
            <a:ext cx="2543857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There are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55C391A-C9ED-4E98-B347-EF3A035A55FD}"/>
              </a:ext>
            </a:extLst>
          </p:cNvPr>
          <p:cNvSpPr/>
          <p:nvPr/>
        </p:nvSpPr>
        <p:spPr>
          <a:xfrm>
            <a:off x="3608790" y="4532337"/>
            <a:ext cx="4731973" cy="503689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……………… two cows.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เราใช้ </a:t>
            </a: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there is </a:t>
            </a:r>
            <a:r>
              <a: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หรือ </a:t>
            </a:r>
            <a:r>
              <a:rPr kumimoji="0" lang="en-US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there are </a:t>
            </a:r>
            <a:r>
              <a:rPr kumimoji="0" lang="th-TH" sz="40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กันนะ</a:t>
            </a: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ดูซิ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im" panose="020B0604020202020204" charset="-34"/>
                <a:ea typeface="+mn-ea"/>
                <a:cs typeface="Itim" panose="020B0604020202020204" charset="-34"/>
              </a:rPr>
              <a:t>ว่าเป็นคำนามนับได้หรือนับไม่ได้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 panose="020B0604020202020204" charset="-34"/>
              <a:ea typeface="+mn-ea"/>
              <a:cs typeface="Itim" panose="020B0604020202020204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3975A56-A67B-4F49-9F55-2187F359B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99" y="2543531"/>
            <a:ext cx="2912853" cy="1746744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5C27744D-C3AA-4F61-AEBD-C46AED751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453" y="4898144"/>
            <a:ext cx="758039" cy="785444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A99C5E7-1A17-4202-93A7-244B585FE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974" y="5115700"/>
            <a:ext cx="566521" cy="56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E7C9DEB-A390-4449-A03D-2FF20E23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99415" y="1967061"/>
            <a:ext cx="98723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คำนามนับได้เอกพจน์ </a:t>
            </a:r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(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singular countable noun) </a:t>
            </a:r>
            <a:endParaRPr lang="en-US" sz="44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4400" dirty="0">
                <a:latin typeface="Itim" panose="00000500000000000000" pitchFamily="2" charset="-34"/>
                <a:cs typeface="Itim" panose="00000500000000000000" pitchFamily="2" charset="-34"/>
              </a:rPr>
              <a:t>       </a:t>
            </a:r>
            <a:r>
              <a:rPr lang="th-TH" sz="4400" dirty="0">
                <a:latin typeface="Itim" panose="00000500000000000000" pitchFamily="2" charset="-34"/>
                <a:cs typeface="Itim" panose="00000500000000000000" pitchFamily="2" charset="-34"/>
              </a:rPr>
              <a:t>    </a:t>
            </a:r>
            <a:endParaRPr lang="th-TH" sz="48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  <a:endParaRPr lang="th-TH" sz="3200" dirty="0">
              <a:latin typeface="Itim" panose="00000500000000000000" pitchFamily="2" charset="-34"/>
              <a:cs typeface="Itim" panose="00000500000000000000" pitchFamily="2" charset="-34"/>
            </a:endParaRPr>
          </a:p>
          <a:p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		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8088924" y="2949391"/>
            <a:ext cx="3013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A book</a:t>
            </a:r>
            <a:endParaRPr lang="th-TH" sz="3600" dirty="0">
              <a:ln w="57150">
                <a:noFill/>
              </a:ln>
              <a:latin typeface="Itim" panose="020B0604020202020204" charset="-34"/>
              <a:cs typeface="Itim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(หนังสือ </a:t>
            </a:r>
            <a:r>
              <a:rPr lang="en-US" sz="36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1 </a:t>
            </a:r>
            <a:r>
              <a:rPr lang="th-TH" sz="3600" dirty="0">
                <a:ln w="57150">
                  <a:noFill/>
                </a:ln>
                <a:latin typeface="Itim" panose="020B0604020202020204" charset="-34"/>
                <a:cs typeface="Itim" panose="020B0604020202020204" charset="-34"/>
              </a:rPr>
              <a:t>เล่ม)</a:t>
            </a:r>
            <a:endParaRPr kumimoji="0" lang="th-TH" sz="36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7223AA82-68BD-48AA-BA76-898FC8A85521}"/>
              </a:ext>
            </a:extLst>
          </p:cNvPr>
          <p:cNvSpPr/>
          <p:nvPr/>
        </p:nvSpPr>
        <p:spPr>
          <a:xfrm>
            <a:off x="679183" y="3016213"/>
            <a:ext cx="2861757" cy="850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pen</a:t>
            </a:r>
            <a:endParaRPr lang="th-TH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(ปากกา </a:t>
            </a:r>
            <a:r>
              <a:rPr lang="en-US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  </a:t>
            </a:r>
            <a:r>
              <a:rPr lang="th-TH" sz="32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ด้าม)</a:t>
            </a:r>
            <a:endParaRPr lang="en-US" sz="48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CEBA881C-E487-400E-A57A-DDC9A51C1E79}"/>
              </a:ext>
            </a:extLst>
          </p:cNvPr>
          <p:cNvSpPr/>
          <p:nvPr/>
        </p:nvSpPr>
        <p:spPr>
          <a:xfrm>
            <a:off x="4959676" y="4985388"/>
            <a:ext cx="2742140" cy="792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A van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(รถตู้ </a:t>
            </a:r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  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คัน)</a:t>
            </a:r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C4A0BE2-AA61-4C4B-AAD6-C04704BD4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999">
            <a:off x="1576482" y="3679825"/>
            <a:ext cx="3038110" cy="303811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032A07A-76B8-4C9B-AC32-D9DC203BF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1000" y1="64667" x2="15000" y2="66000"/>
                        <a14:foregroundMark x1="22333" y1="67000" x2="21000" y2="63000"/>
                        <a14:foregroundMark x1="54667" y1="69000" x2="56667" y2="66000"/>
                        <a14:foregroundMark x1="54667" y1="70333" x2="53667" y2="70000"/>
                        <a14:foregroundMark x1="56333" y1="70000" x2="57333" y2="71000"/>
                        <a14:foregroundMark x1="28333" y1="68333" x2="25667" y2="69000"/>
                        <a14:foregroundMark x1="52333" y1="68667" x2="59000" y2="71667"/>
                        <a14:foregroundMark x1="58667" y1="70333" x2="59333" y2="6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69" b="26686"/>
          <a:stretch/>
        </p:blipFill>
        <p:spPr>
          <a:xfrm>
            <a:off x="4421760" y="2643570"/>
            <a:ext cx="3667163" cy="194526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741E303-C5F0-499F-98F6-072086FCC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29" b="95714" l="4177" r="94349">
                        <a14:foregroundMark x1="4177" y1="50357" x2="36364" y2="67857"/>
                        <a14:foregroundMark x1="36364" y1="67857" x2="48649" y2="81071"/>
                        <a14:foregroundMark x1="9337" y1="57857" x2="46683" y2="79286"/>
                        <a14:foregroundMark x1="46683" y1="79286" x2="47174" y2="83929"/>
                        <a14:foregroundMark x1="44226" y1="89286" x2="86241" y2="57857"/>
                        <a14:foregroundMark x1="86241" y1="57857" x2="90418" y2="43929"/>
                        <a14:foregroundMark x1="49386" y1="83929" x2="89926" y2="41429"/>
                        <a14:foregroundMark x1="19902" y1="71429" x2="43735" y2="85000"/>
                        <a14:foregroundMark x1="51351" y1="9643" x2="57002" y2="6429"/>
                        <a14:foregroundMark x1="5651" y1="60357" x2="46683" y2="96071"/>
                        <a14:foregroundMark x1="94349" y1="26429" x2="94349" y2="26429"/>
                        <a14:foregroundMark x1="93857" y1="46786" x2="93857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24" y="4075056"/>
            <a:ext cx="3013116" cy="20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846724" y="2157291"/>
            <a:ext cx="9559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17..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802663" y="5478866"/>
            <a:ext cx="1799172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845480" y="5520740"/>
            <a:ext cx="1996838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C4D169A-F043-46B2-9050-644BF5AE7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723" y="4766582"/>
            <a:ext cx="758039" cy="78544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7905844-F5C0-4151-81F2-6FDECF550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835" y="4918074"/>
            <a:ext cx="566521" cy="566521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55C391A-C9ED-4E98-B347-EF3A035A55FD}"/>
              </a:ext>
            </a:extLst>
          </p:cNvPr>
          <p:cNvSpPr/>
          <p:nvPr/>
        </p:nvSpPr>
        <p:spPr>
          <a:xfrm>
            <a:off x="3216108" y="4346947"/>
            <a:ext cx="4090745" cy="5036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tim" panose="020B0604020202020204" charset="-34"/>
                <a:cs typeface="Itim" panose="020B0604020202020204" charset="-34"/>
              </a:rPr>
              <a:t>……………… two cow.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5B4C215-6DE2-461D-9774-0568B4EAB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511" y="2407670"/>
            <a:ext cx="2781842" cy="1668181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40F6899-BE79-4852-93B3-EAB42F4C0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40" y="2273457"/>
            <a:ext cx="3198229" cy="19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18.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E178394-FED0-40A4-A7FA-904A1F6E1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1" t="50924" r="-1"/>
          <a:stretch/>
        </p:blipFill>
        <p:spPr>
          <a:xfrm>
            <a:off x="4067814" y="2329047"/>
            <a:ext cx="2571542" cy="2176987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55C391A-C9ED-4E98-B347-EF3A035A55FD}"/>
              </a:ext>
            </a:extLst>
          </p:cNvPr>
          <p:cNvSpPr/>
          <p:nvPr/>
        </p:nvSpPr>
        <p:spPr>
          <a:xfrm>
            <a:off x="2830101" y="4576790"/>
            <a:ext cx="6425743" cy="503689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some bread. 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41BD2711-EE1F-4CF5-A272-443B36419173}"/>
              </a:ext>
            </a:extLst>
          </p:cNvPr>
          <p:cNvSpPr/>
          <p:nvPr/>
        </p:nvSpPr>
        <p:spPr>
          <a:xfrm>
            <a:off x="2911112" y="5404181"/>
            <a:ext cx="1866201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</a:t>
            </a:r>
            <a:r>
              <a:rPr lang="en-US" sz="36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 is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55705348-D02A-424D-B65D-41819047BFB6}"/>
              </a:ext>
            </a:extLst>
          </p:cNvPr>
          <p:cNvSpPr/>
          <p:nvPr/>
        </p:nvSpPr>
        <p:spPr>
          <a:xfrm>
            <a:off x="7066243" y="5423810"/>
            <a:ext cx="2543857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</p:spTree>
    <p:extLst>
      <p:ext uri="{BB962C8B-B14F-4D97-AF65-F5344CB8AC3E}">
        <p14:creationId xmlns:p14="http://schemas.microsoft.com/office/powerpoint/2010/main" val="32862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18.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2802663" y="5478866"/>
            <a:ext cx="1799172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6845480" y="5520740"/>
            <a:ext cx="1996838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E178394-FED0-40A4-A7FA-904A1F6E1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1" t="50924" r="-1"/>
          <a:stretch/>
        </p:blipFill>
        <p:spPr>
          <a:xfrm>
            <a:off x="4067814" y="2329047"/>
            <a:ext cx="2571542" cy="2176987"/>
          </a:xfrm>
          <a:prstGeom prst="rect">
            <a:avLst/>
          </a:prstGeom>
        </p:spPr>
      </p:pic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E1505B-8228-4B01-A75F-8CEFD078E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297" y="5112738"/>
            <a:ext cx="366128" cy="36612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AE700D4-DB07-4BB3-AACB-D8625ECF1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065" y="5019626"/>
            <a:ext cx="596607" cy="538871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70619182-A636-4000-A90D-B58E8F2FD8FD}"/>
              </a:ext>
            </a:extLst>
          </p:cNvPr>
          <p:cNvSpPr/>
          <p:nvPr/>
        </p:nvSpPr>
        <p:spPr>
          <a:xfrm>
            <a:off x="2367808" y="4548874"/>
            <a:ext cx="6425743" cy="503689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some bread. </a:t>
            </a:r>
          </a:p>
        </p:txBody>
      </p:sp>
    </p:spTree>
    <p:extLst>
      <p:ext uri="{BB962C8B-B14F-4D97-AF65-F5344CB8AC3E}">
        <p14:creationId xmlns:p14="http://schemas.microsoft.com/office/powerpoint/2010/main" val="468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3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19.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6789605" y="5537832"/>
            <a:ext cx="2647680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2754715" y="5512554"/>
            <a:ext cx="2555323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55C391A-C9ED-4E98-B347-EF3A035A55FD}"/>
              </a:ext>
            </a:extLst>
          </p:cNvPr>
          <p:cNvSpPr/>
          <p:nvPr/>
        </p:nvSpPr>
        <p:spPr>
          <a:xfrm>
            <a:off x="3295091" y="4593757"/>
            <a:ext cx="4976712" cy="503689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three eggs. 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6A4CD13-09CD-47D1-A377-23052D6CC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55" y="2363555"/>
            <a:ext cx="321945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3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19.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6789605" y="5537832"/>
            <a:ext cx="1799172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2754716" y="5512554"/>
            <a:ext cx="1996838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E1505B-8228-4B01-A75F-8CEFD078E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087" y="5057682"/>
            <a:ext cx="366128" cy="36612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AE700D4-DB07-4BB3-AACB-D8625ECF1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792" y="5048204"/>
            <a:ext cx="596607" cy="53887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6A4CD13-09CD-47D1-A377-23052D6CC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54" y="2175101"/>
            <a:ext cx="3507675" cy="229348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496A6AA0-FADE-440A-B5AC-02297C897A9E}"/>
              </a:ext>
            </a:extLst>
          </p:cNvPr>
          <p:cNvSpPr/>
          <p:nvPr/>
        </p:nvSpPr>
        <p:spPr>
          <a:xfrm>
            <a:off x="3072961" y="4396901"/>
            <a:ext cx="4976712" cy="503689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three eggs. </a:t>
            </a:r>
          </a:p>
        </p:txBody>
      </p:sp>
    </p:spTree>
    <p:extLst>
      <p:ext uri="{BB962C8B-B14F-4D97-AF65-F5344CB8AC3E}">
        <p14:creationId xmlns:p14="http://schemas.microsoft.com/office/powerpoint/2010/main" val="10460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3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20.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6789604" y="5537832"/>
            <a:ext cx="2335701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2754715" y="5512554"/>
            <a:ext cx="2555323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D55C391A-C9ED-4E98-B347-EF3A035A55FD}"/>
              </a:ext>
            </a:extLst>
          </p:cNvPr>
          <p:cNvSpPr/>
          <p:nvPr/>
        </p:nvSpPr>
        <p:spPr>
          <a:xfrm>
            <a:off x="2993452" y="4579346"/>
            <a:ext cx="5649611" cy="503689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some paper. 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7914A62-CD05-4213-88F3-ECC47059A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2" y="2438400"/>
            <a:ext cx="59626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4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789AB00-970C-4A85-AAC5-72DDAE6F2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3" y="0"/>
            <a:ext cx="12192000" cy="6858000"/>
          </a:xfrm>
          <a:prstGeom prst="rect">
            <a:avLst/>
          </a:prstGeom>
        </p:spPr>
      </p:pic>
      <p:sp>
        <p:nvSpPr>
          <p:cNvPr id="2" name="วงรี 1">
            <a:extLst>
              <a:ext uri="{FF2B5EF4-FFF2-40B4-BE49-F238E27FC236}">
                <a16:creationId xmlns:a16="http://schemas.microsoft.com/office/drawing/2014/main" id="{681A9A52-EAB1-43CF-AF56-8727FA979FF6}"/>
              </a:ext>
            </a:extLst>
          </p:cNvPr>
          <p:cNvSpPr/>
          <p:nvPr/>
        </p:nvSpPr>
        <p:spPr>
          <a:xfrm>
            <a:off x="2014744" y="5501337"/>
            <a:ext cx="500896" cy="530850"/>
          </a:xfrm>
          <a:prstGeom prst="ellipse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140C084-160B-426A-AA03-03FEBF4E9252}"/>
              </a:ext>
            </a:extLst>
          </p:cNvPr>
          <p:cNvSpPr txBox="1"/>
          <p:nvPr/>
        </p:nvSpPr>
        <p:spPr>
          <a:xfrm>
            <a:off x="1495223" y="5485366"/>
            <a:ext cx="1577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571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A.</a:t>
            </a:r>
            <a:endParaRPr kumimoji="0" lang="th-TH" sz="3200" b="0" i="0" u="none" strike="noStrike" kern="1200" cap="none" spc="0" normalizeH="0" baseline="0" noProof="0" dirty="0">
              <a:ln w="57150">
                <a:noFill/>
              </a:ln>
              <a:solidFill>
                <a:prstClr val="black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10408C-2454-42D7-8107-A304B38A96C2}"/>
              </a:ext>
            </a:extLst>
          </p:cNvPr>
          <p:cNvSpPr/>
          <p:nvPr/>
        </p:nvSpPr>
        <p:spPr>
          <a:xfrm>
            <a:off x="1908846" y="2157291"/>
            <a:ext cx="89381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  <a:p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20.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D02FC03-0C80-467E-9D09-E38F792D2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41" y="5513575"/>
            <a:ext cx="499915" cy="530398"/>
          </a:xfrm>
          <a:prstGeom prst="rect">
            <a:avLst/>
          </a:prstGeom>
        </p:spPr>
      </p:pic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9515E90F-5516-467C-B8CD-EF96FF11C69E}"/>
              </a:ext>
            </a:extLst>
          </p:cNvPr>
          <p:cNvSpPr/>
          <p:nvPr/>
        </p:nvSpPr>
        <p:spPr>
          <a:xfrm>
            <a:off x="5974777" y="5423810"/>
            <a:ext cx="870703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FC Candy Color" panose="020B0604020202020204" charset="-34"/>
                <a:cs typeface="FC Candy Color" panose="020B0604020202020204" charset="-34"/>
              </a:rPr>
              <a:t>B.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B0DAFB90-E9DF-46B8-9840-9CC4EAAE5D24}"/>
              </a:ext>
            </a:extLst>
          </p:cNvPr>
          <p:cNvSpPr/>
          <p:nvPr/>
        </p:nvSpPr>
        <p:spPr>
          <a:xfrm>
            <a:off x="7999865" y="3707989"/>
            <a:ext cx="158737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539C1B09-F0D2-4DFB-96FC-CDAD16FD1C11}"/>
              </a:ext>
            </a:extLst>
          </p:cNvPr>
          <p:cNvSpPr/>
          <p:nvPr/>
        </p:nvSpPr>
        <p:spPr>
          <a:xfrm>
            <a:off x="7922306" y="5328257"/>
            <a:ext cx="1664932" cy="6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FC Candy Color" panose="020B0604020202020204" charset="-34"/>
              <a:cs typeface="FC Candy Color" panose="020B060402020202020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EBD7A797-29BA-487E-8EA5-F39E97EB3B45}"/>
              </a:ext>
            </a:extLst>
          </p:cNvPr>
          <p:cNvSpPr/>
          <p:nvPr/>
        </p:nvSpPr>
        <p:spPr>
          <a:xfrm>
            <a:off x="2146661" y="5097446"/>
            <a:ext cx="328969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655722EF-1DAE-4E61-8A5E-77962D23A6DE}"/>
              </a:ext>
            </a:extLst>
          </p:cNvPr>
          <p:cNvSpPr/>
          <p:nvPr/>
        </p:nvSpPr>
        <p:spPr>
          <a:xfrm>
            <a:off x="6789605" y="5537832"/>
            <a:ext cx="1799172" cy="53421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is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68388478-8C69-4C33-9506-8B5CA51DF3AA}"/>
              </a:ext>
            </a:extLst>
          </p:cNvPr>
          <p:cNvSpPr/>
          <p:nvPr/>
        </p:nvSpPr>
        <p:spPr>
          <a:xfrm>
            <a:off x="2754716" y="5512554"/>
            <a:ext cx="1996838" cy="53039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There are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D95859C-94E5-4E47-B1F5-B72F3B0C6598}"/>
              </a:ext>
            </a:extLst>
          </p:cNvPr>
          <p:cNvSpPr txBox="1"/>
          <p:nvPr/>
        </p:nvSpPr>
        <p:spPr>
          <a:xfrm>
            <a:off x="1415555" y="1377449"/>
            <a:ext cx="7106276" cy="707886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เราใช้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is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หรือ </a:t>
            </a:r>
            <a:r>
              <a:rPr lang="en-US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there are </a:t>
            </a:r>
            <a:r>
              <a:rPr lang="th-TH" sz="4000" dirty="0">
                <a:ln w="57150">
                  <a:noFill/>
                </a:ln>
                <a:latin typeface="FC Candy Color" pitchFamily="2" charset="-34"/>
                <a:cs typeface="FC Candy Color" pitchFamily="2" charset="-34"/>
              </a:rPr>
              <a:t>กันนะ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9EC9F668-A80F-432D-B536-032F89626A20}"/>
              </a:ext>
            </a:extLst>
          </p:cNvPr>
          <p:cNvSpPr/>
          <p:nvPr/>
        </p:nvSpPr>
        <p:spPr>
          <a:xfrm>
            <a:off x="3072961" y="6147961"/>
            <a:ext cx="5092291" cy="552422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err="1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ดูซิ</a:t>
            </a:r>
            <a:r>
              <a:rPr lang="th-TH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ว่าเป็นคำนามนับได้หรือนับไม่ได้</a:t>
            </a:r>
            <a:endParaRPr lang="en-US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E1505B-8228-4B01-A75F-8CEFD078E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087" y="5057682"/>
            <a:ext cx="366128" cy="36612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AE700D4-DB07-4BB3-AACB-D8625ECF1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792" y="5048204"/>
            <a:ext cx="596607" cy="53887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7914A62-CD05-4213-88F3-ECC47059A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2" y="2438400"/>
            <a:ext cx="5962650" cy="1981200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F867A75A-6DFC-43C7-86BB-33D7B05207F9}"/>
              </a:ext>
            </a:extLst>
          </p:cNvPr>
          <p:cNvSpPr/>
          <p:nvPr/>
        </p:nvSpPr>
        <p:spPr>
          <a:xfrm>
            <a:off x="2993452" y="4579346"/>
            <a:ext cx="5649611" cy="503689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……………… some paper. </a:t>
            </a:r>
          </a:p>
        </p:txBody>
      </p:sp>
    </p:spTree>
    <p:extLst>
      <p:ext uri="{BB962C8B-B14F-4D97-AF65-F5344CB8AC3E}">
        <p14:creationId xmlns:p14="http://schemas.microsoft.com/office/powerpoint/2010/main" val="22874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E5CF2C9-7A74-46C9-9923-9549EFA74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D876B4CC-05E8-4250-9D9C-800DA5F13152}"/>
              </a:ext>
            </a:extLst>
          </p:cNvPr>
          <p:cNvSpPr/>
          <p:nvPr/>
        </p:nvSpPr>
        <p:spPr>
          <a:xfrm>
            <a:off x="575854" y="674534"/>
            <a:ext cx="11040292" cy="5508932"/>
          </a:xfrm>
          <a:prstGeom prst="roundRect">
            <a:avLst/>
          </a:prstGeom>
          <a:ln w="57150">
            <a:solidFill>
              <a:srgbClr val="FF99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glow rad="101600">
                  <a:srgbClr val="66FFFF"/>
                </a:glow>
              </a:effectLst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FB2C20A4-13B7-4F80-A2DF-BF6099C7CE5A}"/>
              </a:ext>
            </a:extLst>
          </p:cNvPr>
          <p:cNvSpPr/>
          <p:nvPr/>
        </p:nvSpPr>
        <p:spPr>
          <a:xfrm>
            <a:off x="3670420" y="168717"/>
            <a:ext cx="5437958" cy="1200329"/>
          </a:xfrm>
          <a:prstGeom prst="roundRect">
            <a:avLst>
              <a:gd name="adj" fmla="val 50000"/>
            </a:avLst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6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 w="19050">
                <a:solidFill>
                  <a:prstClr val="black">
                    <a:lumMod val="95000"/>
                    <a:lumOff val="5000"/>
                  </a:prstClr>
                </a:solidFill>
              </a:ln>
              <a:gradFill flip="none" rotWithShape="1">
                <a:gsLst>
                  <a:gs pos="0">
                    <a:srgbClr val="FF33CC">
                      <a:tint val="66000"/>
                      <a:satMod val="160000"/>
                    </a:srgbClr>
                  </a:gs>
                  <a:gs pos="50000">
                    <a:srgbClr val="FF33CC">
                      <a:tint val="44500"/>
                      <a:satMod val="160000"/>
                    </a:srgbClr>
                  </a:gs>
                  <a:gs pos="100000">
                    <a:srgbClr val="FF33CC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FC Candy Color" pitchFamily="2" charset="-34"/>
              <a:ea typeface="Calibri" panose="020F0502020204030204" pitchFamily="34" charset="0"/>
              <a:cs typeface="FC Candy Color" pitchFamily="2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6B5C3C7-8710-41B3-B904-A1D5215758B2}"/>
              </a:ext>
            </a:extLst>
          </p:cNvPr>
          <p:cNvSpPr txBox="1"/>
          <p:nvPr/>
        </p:nvSpPr>
        <p:spPr>
          <a:xfrm>
            <a:off x="3299432" y="74369"/>
            <a:ext cx="613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FC Candy Color" pitchFamily="2" charset="-34"/>
                <a:ea typeface="+mn-ea"/>
                <a:cs typeface="FC Candy Color" pitchFamily="2" charset="-34"/>
              </a:rPr>
              <a:t>Good job!</a:t>
            </a:r>
            <a:endParaRPr kumimoji="0" lang="th-TH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FF33CC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19" name="คำบรรยายภาพ: วงรี 18">
            <a:extLst>
              <a:ext uri="{FF2B5EF4-FFF2-40B4-BE49-F238E27FC236}">
                <a16:creationId xmlns:a16="http://schemas.microsoft.com/office/drawing/2014/main" id="{64225FC1-075E-4057-8779-868EFE4AD753}"/>
              </a:ext>
            </a:extLst>
          </p:cNvPr>
          <p:cNvSpPr/>
          <p:nvPr/>
        </p:nvSpPr>
        <p:spPr>
          <a:xfrm>
            <a:off x="8202361" y="1621694"/>
            <a:ext cx="2821577" cy="2098823"/>
          </a:xfrm>
          <a:prstGeom prst="wedgeEllipseCallout">
            <a:avLst>
              <a:gd name="adj1" fmla="val -56137"/>
              <a:gd name="adj2" fmla="val 7168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960"/>
              </a:spcAft>
              <a:defRPr/>
            </a:pPr>
            <a:r>
              <a:rPr lang="en-US" sz="4000" b="1" dirty="0">
                <a:ln w="1905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33CC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FC Candy Color" pitchFamily="2" charset="-34"/>
                <a:ea typeface="Calibri" panose="020F0502020204030204" pitchFamily="34" charset="0"/>
                <a:cs typeface="FC Candy Color" pitchFamily="2" charset="-34"/>
              </a:rPr>
              <a:t>Thank you</a:t>
            </a:r>
            <a:endParaRPr lang="en-US" sz="1600" b="1" dirty="0">
              <a:ln w="1905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33CC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FC Candy Color" pitchFamily="2" charset="-34"/>
              <a:ea typeface="Calibri" panose="020F0502020204030204" pitchFamily="34" charset="0"/>
              <a:cs typeface="FC Candy Color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5DE92D0-3B05-4C25-B5E5-0FA58536C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8281" l="2344" r="96250">
                        <a14:foregroundMark x1="9531" y1="65469" x2="6719" y2="78594"/>
                        <a14:foregroundMark x1="2344" y1="72656" x2="3906" y2="67188"/>
                        <a14:foregroundMark x1="19063" y1="88438" x2="66406" y2="87188"/>
                        <a14:foregroundMark x1="66406" y1="87188" x2="79219" y2="87188"/>
                        <a14:foregroundMark x1="94688" y1="78281" x2="96094" y2="67344"/>
                        <a14:foregroundMark x1="96094" y1="67344" x2="96250" y2="67188"/>
                        <a14:foregroundMark x1="67500" y1="6563" x2="92500" y2="19375"/>
                        <a14:foregroundMark x1="92500" y1="19375" x2="92500" y2="19375"/>
                        <a14:foregroundMark x1="26250" y1="3125" x2="41250" y2="4531"/>
                        <a14:foregroundMark x1="42500" y1="44063" x2="45625" y2="44063"/>
                        <a14:foregroundMark x1="18125" y1="45625" x2="16250" y2="45625"/>
                        <a14:foregroundMark x1="16406" y1="91406" x2="17500" y2="98281"/>
                        <a14:foregroundMark x1="93125" y1="25625" x2="93125" y2="2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35" y="1699995"/>
            <a:ext cx="4041043" cy="40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26696DF-BCB8-4765-AA81-1F08E87CA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493737" y="1906213"/>
            <a:ext cx="920452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คำนามนับไม่ได้เอกพจน์ (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 uncountable noun)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9C5A0EE-C15E-4E90-AB5C-A8C1A80FE1D7}"/>
              </a:ext>
            </a:extLst>
          </p:cNvPr>
          <p:cNvSpPr/>
          <p:nvPr/>
        </p:nvSpPr>
        <p:spPr>
          <a:xfrm>
            <a:off x="5455982" y="4990771"/>
            <a:ext cx="2182113" cy="1262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sand   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(ทราย)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72897BE-F388-49B1-B7AB-6677767B7604}"/>
              </a:ext>
            </a:extLst>
          </p:cNvPr>
          <p:cNvSpPr/>
          <p:nvPr/>
        </p:nvSpPr>
        <p:spPr>
          <a:xfrm>
            <a:off x="8983317" y="3386936"/>
            <a:ext cx="204986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salt </a:t>
            </a:r>
            <a:r>
              <a:rPr lang="th-TH" sz="40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(เกลือ)</a:t>
            </a:r>
            <a:endParaRPr lang="en-US" sz="40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4D6973A-5D62-49D7-9804-8C8EA1B48F0F}"/>
              </a:ext>
            </a:extLst>
          </p:cNvPr>
          <p:cNvSpPr/>
          <p:nvPr/>
        </p:nvSpPr>
        <p:spPr>
          <a:xfrm>
            <a:off x="2160850" y="3093820"/>
            <a:ext cx="2294903" cy="78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sugar   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(น้ำตาล) 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3FA3956-F4F1-493B-A666-F50C15BA8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73" y="4483234"/>
            <a:ext cx="2783580" cy="185572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25BBFE38-A90A-4178-B09C-D63FA4DBE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9018" y="4615045"/>
            <a:ext cx="2586706" cy="1552024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7D6A455-3BBB-4A54-A554-DA1A84AD0E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14564" r="6652" b="23898"/>
          <a:stretch/>
        </p:blipFill>
        <p:spPr>
          <a:xfrm>
            <a:off x="4759914" y="2419088"/>
            <a:ext cx="3392595" cy="26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2C86B6D-05BC-41B9-AD8B-7FED0224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930EDE-B169-4254-A980-211AF34110D2}"/>
              </a:ext>
            </a:extLst>
          </p:cNvPr>
          <p:cNvSpPr txBox="1"/>
          <p:nvPr/>
        </p:nvSpPr>
        <p:spPr>
          <a:xfrm>
            <a:off x="1631304" y="1964566"/>
            <a:ext cx="920452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Itim" panose="00000500000000000000" pitchFamily="2" charset="-34"/>
                <a:cs typeface="Itim" panose="00000500000000000000" pitchFamily="2" charset="-34"/>
              </a:rPr>
              <a:t>คำนามนับไม่ได้เอกพจน์ (</a:t>
            </a:r>
            <a:r>
              <a:rPr lang="en-US" sz="3200" dirty="0">
                <a:latin typeface="Itim" panose="00000500000000000000" pitchFamily="2" charset="-34"/>
                <a:cs typeface="Itim" panose="00000500000000000000" pitchFamily="2" charset="-34"/>
              </a:rPr>
              <a:t>uncountable noun)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A6AD77BF-3655-474E-A8F6-0994B13273EC}"/>
              </a:ext>
            </a:extLst>
          </p:cNvPr>
          <p:cNvSpPr txBox="1"/>
          <p:nvPr/>
        </p:nvSpPr>
        <p:spPr>
          <a:xfrm>
            <a:off x="4678398" y="3824351"/>
            <a:ext cx="1555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57150">
                  <a:noFill/>
                </a:ln>
                <a:solidFill>
                  <a:srgbClr val="9966FF"/>
                </a:solidFill>
                <a:latin typeface="FC Candy Color" pitchFamily="2" charset="-34"/>
                <a:cs typeface="FC Candy Color" pitchFamily="2" charset="-34"/>
              </a:rPr>
              <a:t> </a:t>
            </a:r>
            <a:endParaRPr kumimoji="0" lang="th-TH" sz="4000" b="0" i="0" u="none" strike="noStrike" kern="1200" cap="none" spc="0" normalizeH="0" baseline="0" noProof="0" dirty="0">
              <a:ln w="57150">
                <a:noFill/>
              </a:ln>
              <a:solidFill>
                <a:srgbClr val="9966FF"/>
              </a:solidFill>
              <a:effectLst/>
              <a:uLnTx/>
              <a:uFillTx/>
              <a:latin typeface="FC Candy Color" pitchFamily="2" charset="-34"/>
              <a:ea typeface="+mn-ea"/>
              <a:cs typeface="FC Candy Color" pitchFamily="2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9C5A0EE-C15E-4E90-AB5C-A8C1A80FE1D7}"/>
              </a:ext>
            </a:extLst>
          </p:cNvPr>
          <p:cNvSpPr/>
          <p:nvPr/>
        </p:nvSpPr>
        <p:spPr>
          <a:xfrm>
            <a:off x="5455982" y="4990771"/>
            <a:ext cx="2182113" cy="1262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Coffee   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(กาแฟ)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72897BE-F388-49B1-B7AB-6677767B7604}"/>
              </a:ext>
            </a:extLst>
          </p:cNvPr>
          <p:cNvSpPr/>
          <p:nvPr/>
        </p:nvSpPr>
        <p:spPr>
          <a:xfrm>
            <a:off x="8323229" y="3332802"/>
            <a:ext cx="237503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Bread 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(ขนมปัง)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4D6973A-5D62-49D7-9804-8C8EA1B48F0F}"/>
              </a:ext>
            </a:extLst>
          </p:cNvPr>
          <p:cNvSpPr/>
          <p:nvPr/>
        </p:nvSpPr>
        <p:spPr>
          <a:xfrm>
            <a:off x="2339213" y="3366636"/>
            <a:ext cx="2294903" cy="78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Tea   </a:t>
            </a:r>
            <a:r>
              <a:rPr lang="th-TH" sz="4400" dirty="0">
                <a:solidFill>
                  <a:schemeClr val="tx1"/>
                </a:solidFill>
                <a:latin typeface="Itim" panose="020B0604020202020204" charset="-34"/>
                <a:cs typeface="Itim" panose="020B0604020202020204" charset="-34"/>
              </a:rPr>
              <a:t>(ชา) </a:t>
            </a:r>
            <a:endParaRPr lang="en-US" sz="4400" dirty="0">
              <a:solidFill>
                <a:schemeClr val="tx1"/>
              </a:solidFill>
              <a:latin typeface="Itim" panose="020B0604020202020204" charset="-34"/>
              <a:cs typeface="Itim" panose="020B060402020202020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59103B6-D8AE-46B3-A6AD-86456ADF0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4" y="2881552"/>
            <a:ext cx="2514600" cy="251460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D671A65E-8EF2-47C3-8322-54DE22B46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611" r="91667">
                        <a14:foregroundMark x1="71944" y1="34167" x2="64444" y2="20000"/>
                        <a14:foregroundMark x1="64444" y1="20000" x2="31944" y2="15556"/>
                        <a14:foregroundMark x1="31944" y1="15556" x2="18056" y2="25833"/>
                        <a14:foregroundMark x1="18056" y1="25833" x2="17222" y2="30833"/>
                        <a14:foregroundMark x1="73889" y1="33889" x2="67222" y2="18333"/>
                        <a14:foregroundMark x1="67222" y1="18333" x2="36111" y2="13889"/>
                        <a14:foregroundMark x1="71111" y1="19444" x2="73056" y2="34722"/>
                        <a14:foregroundMark x1="73056" y1="34722" x2="72778" y2="34722"/>
                        <a14:foregroundMark x1="74167" y1="32778" x2="73056" y2="21111"/>
                        <a14:foregroundMark x1="65833" y1="17222" x2="43889" y2="14167"/>
                        <a14:foregroundMark x1="48611" y1="12778" x2="61389" y2="16389"/>
                        <a14:foregroundMark x1="91667" y1="56667" x2="89722" y2="56667"/>
                        <a14:foregroundMark x1="21667" y1="57778" x2="25278" y2="79722"/>
                        <a14:foregroundMark x1="25278" y1="79722" x2="43611" y2="78889"/>
                        <a14:foregroundMark x1="43611" y1="78889" x2="53333" y2="79444"/>
                        <a14:foregroundMark x1="29444" y1="76944" x2="13611" y2="65000"/>
                        <a14:foregroundMark x1="13611" y1="65000" x2="37500" y2="70278"/>
                        <a14:foregroundMark x1="37500" y1="70278" x2="44722" y2="78056"/>
                        <a14:foregroundMark x1="17778" y1="54722" x2="12500" y2="72222"/>
                        <a14:foregroundMark x1="12500" y1="72222" x2="26111" y2="83889"/>
                        <a14:foregroundMark x1="26111" y1="83889" x2="43056" y2="86389"/>
                        <a14:foregroundMark x1="43056" y1="86389" x2="68333" y2="84444"/>
                        <a14:foregroundMark x1="11667" y1="74444" x2="8611" y2="60556"/>
                        <a14:foregroundMark x1="8611" y1="60556" x2="15278" y2="57778"/>
                        <a14:foregroundMark x1="65278" y1="80833" x2="79444" y2="75833"/>
                        <a14:foregroundMark x1="79444" y1="75833" x2="83611" y2="68056"/>
                        <a14:foregroundMark x1="84444" y1="70833" x2="84444" y2="6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61" y="4338051"/>
            <a:ext cx="2109851" cy="210985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51F6A174-50B4-44C0-99FB-396500FA2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375" r="94844">
                        <a14:foregroundMark x1="90625" y1="22344" x2="95469" y2="33594"/>
                        <a14:foregroundMark x1="95469" y1="33594" x2="94844" y2="40938"/>
                        <a14:foregroundMark x1="94844" y1="40938" x2="89219" y2="52656"/>
                        <a14:foregroundMark x1="89219" y1="52656" x2="89375" y2="55625"/>
                        <a14:foregroundMark x1="9688" y1="68750" x2="9375" y2="79219"/>
                        <a14:foregroundMark x1="9375" y1="79219" x2="16875" y2="89063"/>
                        <a14:foregroundMark x1="16875" y1="89063" x2="28281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731" y="4028922"/>
            <a:ext cx="2615595" cy="26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1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6974</TotalTime>
  <Words>2205</Words>
  <Application>Microsoft Office PowerPoint</Application>
  <PresentationFormat>Widescreen</PresentationFormat>
  <Paragraphs>574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Calibri Light</vt:lpstr>
      <vt:lpstr>Calibri</vt:lpstr>
      <vt:lpstr>Wingdings</vt:lpstr>
      <vt:lpstr>Arial</vt:lpstr>
      <vt:lpstr>FC Candy Color</vt:lpstr>
      <vt:lpstr>Itim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Advice Pentor</cp:lastModifiedBy>
  <cp:revision>775</cp:revision>
  <dcterms:created xsi:type="dcterms:W3CDTF">2021-06-03T04:27:11Z</dcterms:created>
  <dcterms:modified xsi:type="dcterms:W3CDTF">2021-09-14T09:41:03Z</dcterms:modified>
</cp:coreProperties>
</file>