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67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Comic Sans MS" panose="030F0702030302020204" pitchFamily="66" charset="0"/>
      <p:regular r:id="rId39"/>
      <p:bold r:id="rId40"/>
      <p:italic r:id="rId41"/>
      <p:boldItalic r:id="rId42"/>
    </p:embeddedFont>
    <p:embeddedFont>
      <p:font typeface="Itim" panose="00000500000000000000" pitchFamily="2" charset="-34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33CCFF"/>
    <a:srgbClr val="CC66FF"/>
    <a:srgbClr val="99FF33"/>
    <a:srgbClr val="FF33CC"/>
    <a:srgbClr val="CCFFFF"/>
    <a:srgbClr val="FFFF66"/>
    <a:srgbClr val="FF99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สไตล์ธีม 1 - เน้น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25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7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70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41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39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08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6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5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B433-FDA0-46F7-B670-6CEBB8846E28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43D-6BDE-4007-B6D3-3770A4A470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9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B433-FDA0-46F7-B670-6CEBB8846E28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643D-6BDE-4007-B6D3-3770A4A470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27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wav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617C9E1-B04E-4DCB-B4DA-B3F3F7516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7E71BFD3-D3FA-41AE-9C26-DE31C83C397B}"/>
              </a:ext>
            </a:extLst>
          </p:cNvPr>
          <p:cNvSpPr txBox="1"/>
          <p:nvPr/>
        </p:nvSpPr>
        <p:spPr>
          <a:xfrm>
            <a:off x="1548433" y="611353"/>
            <a:ext cx="93660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effectLst>
                  <a:glow rad="101600">
                    <a:srgbClr val="FF0066">
                      <a:alpha val="73000"/>
                    </a:srgb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หลักการใช้</a:t>
            </a:r>
            <a:endParaRPr lang="en-US" sz="6000" dirty="0">
              <a:effectLst>
                <a:glow rad="101600">
                  <a:srgbClr val="FF0066">
                    <a:alpha val="73000"/>
                  </a:srgbClr>
                </a:glo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algn="ctr"/>
            <a:r>
              <a:rPr lang="en-US" sz="6000" dirty="0">
                <a:effectLst>
                  <a:glow rad="101600">
                    <a:srgbClr val="FF0066">
                      <a:alpha val="73000"/>
                    </a:srgb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Present Perfect Tense</a:t>
            </a:r>
            <a:endParaRPr lang="th-TH" sz="6000" dirty="0">
              <a:effectLst>
                <a:glow rad="101600">
                  <a:srgbClr val="FF0066">
                    <a:alpha val="73000"/>
                  </a:srgbClr>
                </a:glo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597B241-2CED-44D3-A4E7-B46E49E30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21" y="2759147"/>
            <a:ext cx="6459098" cy="348750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2FDDF13-0D76-4535-8D14-EA553C3CCE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5839" r="11198" b="5388"/>
          <a:stretch/>
        </p:blipFill>
        <p:spPr>
          <a:xfrm>
            <a:off x="7550330" y="2779301"/>
            <a:ext cx="3057293" cy="338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7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BAE9398-C6D5-4BD2-B79D-F1FC92FBDE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rgbClr val="33CCFF"/>
            </a:fgClr>
            <a:bgClr>
              <a:schemeClr val="bg1"/>
            </a:bgClr>
          </a:patt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48B4C288-ABEA-4CB9-A9F8-2AC5FF768226}"/>
              </a:ext>
            </a:extLst>
          </p:cNvPr>
          <p:cNvSpPr/>
          <p:nvPr/>
        </p:nvSpPr>
        <p:spPr>
          <a:xfrm>
            <a:off x="431075" y="339634"/>
            <a:ext cx="11286308" cy="6113417"/>
          </a:xfrm>
          <a:prstGeom prst="roundRect">
            <a:avLst/>
          </a:prstGeom>
          <a:ln w="76200">
            <a:solidFill>
              <a:srgbClr val="CC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  <a:p>
            <a:pPr algn="ctr"/>
            <a:r>
              <a:rPr lang="th-TH" dirty="0"/>
              <a:t>		</a:t>
            </a: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C476122D-53B1-4149-9209-CC8DD246FD09}"/>
              </a:ext>
            </a:extLst>
          </p:cNvPr>
          <p:cNvSpPr txBox="1"/>
          <p:nvPr/>
        </p:nvSpPr>
        <p:spPr>
          <a:xfrm>
            <a:off x="1562519" y="815223"/>
            <a:ext cx="9671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กริยาช่อง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3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มักใช้คู่กับ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Verb to have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เสมอ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2FFFC3D4-E2F6-4946-80DA-1547711F8F65}"/>
              </a:ext>
            </a:extLst>
          </p:cNvPr>
          <p:cNvSpPr txBox="1"/>
          <p:nvPr/>
        </p:nvSpPr>
        <p:spPr>
          <a:xfrm>
            <a:off x="422007" y="3135505"/>
            <a:ext cx="112863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เช่น 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I play</a:t>
            </a:r>
            <a:r>
              <a:rPr lang="en-US" sz="36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ed 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volleyball with my friends yesterday.</a:t>
            </a:r>
          </a:p>
          <a:p>
            <a:pPr algn="ctr"/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ฉันเล่นวอลเลย์วอลก</a:t>
            </a:r>
            <a:r>
              <a:rPr lang="th-TH" sz="3600" dirty="0" err="1">
                <a:latin typeface="Itim" panose="00000500000000000000" pitchFamily="2" charset="-34"/>
                <a:cs typeface="Itim" panose="00000500000000000000" pitchFamily="2" charset="-34"/>
              </a:rPr>
              <a:t>ับ</a:t>
            </a:r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เพื่อนของฉันเมื่อวานนี้</a:t>
            </a:r>
          </a:p>
          <a:p>
            <a:pPr algn="ctr"/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I and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my friends </a:t>
            </a:r>
            <a:r>
              <a:rPr lang="en-US" sz="36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have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 play</a:t>
            </a:r>
            <a:r>
              <a:rPr lang="en-US" sz="36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ed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 volleyball  for ten  years.</a:t>
            </a:r>
          </a:p>
          <a:p>
            <a:pPr algn="ctr"/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ฉันและเพื่อนของฉันเล่นกีฬาวอลเลย์บอลมาเป็นเวลา 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10 </a:t>
            </a:r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ปีแล้ว</a:t>
            </a:r>
          </a:p>
          <a:p>
            <a:pPr algn="ctr"/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(ปัจจุบันก็ยังเล่นอยู่)</a:t>
            </a: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ECA4B5B1-91FF-45A5-B225-0CD9C9B6FFF6}"/>
              </a:ext>
            </a:extLst>
          </p:cNvPr>
          <p:cNvSpPr txBox="1"/>
          <p:nvPr/>
        </p:nvSpPr>
        <p:spPr>
          <a:xfrm>
            <a:off x="856162" y="1637542"/>
            <a:ext cx="5208999" cy="1077218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V3 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จะเติม 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–ed</a:t>
            </a:r>
          </a:p>
          <a:p>
            <a:pPr algn="ctr"/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ท้ายคำกริยาเช่นเดียวกับ 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V2</a:t>
            </a:r>
            <a:endParaRPr lang="th-TH" sz="32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89D44EF5-FD48-4E23-A2EC-27DF02690710}"/>
              </a:ext>
            </a:extLst>
          </p:cNvPr>
          <p:cNvSpPr txBox="1"/>
          <p:nvPr/>
        </p:nvSpPr>
        <p:spPr>
          <a:xfrm>
            <a:off x="6311537" y="1637542"/>
            <a:ext cx="4774567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V2 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จะตามหลังประธาน</a:t>
            </a:r>
          </a:p>
          <a:p>
            <a:pPr algn="ctr"/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V3 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จะตามหลัง 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V to have</a:t>
            </a:r>
            <a:endParaRPr lang="th-TH" sz="32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899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617C9E1-B04E-4DCB-B4DA-B3F3F7516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7E71BFD3-D3FA-41AE-9C26-DE31C83C397B}"/>
              </a:ext>
            </a:extLst>
          </p:cNvPr>
          <p:cNvSpPr txBox="1"/>
          <p:nvPr/>
        </p:nvSpPr>
        <p:spPr>
          <a:xfrm>
            <a:off x="1089902" y="611353"/>
            <a:ext cx="100121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หลักการใช้</a:t>
            </a:r>
            <a:endParaRPr lang="en-US" sz="36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algn="ctr"/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Present Perfect Tense</a:t>
            </a:r>
          </a:p>
          <a:p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1.</a:t>
            </a:r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ใช้กับเหตุการณ์ที่ เกิดขึ้นในอดีต และดำเนินต่อเนื่องมายังปัจจุบัน และมีแนวโน้นที่จะดำเนินต่อไปได้อีกในอนาคต เช่น </a:t>
            </a:r>
          </a:p>
          <a:p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		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     </a:t>
            </a:r>
            <a:r>
              <a:rPr lang="en-US" sz="36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V3</a:t>
            </a:r>
            <a:endParaRPr lang="th-TH" sz="3600" dirty="0">
              <a:solidFill>
                <a:srgbClr val="FF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         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I </a:t>
            </a:r>
            <a:r>
              <a:rPr lang="en-US" sz="36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have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had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 a lot of toys.</a:t>
            </a:r>
          </a:p>
          <a:p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         </a:t>
            </a:r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ฉันมีของเล่นมากมาย </a:t>
            </a:r>
          </a:p>
          <a:p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    (และอาจจะมีของเล่นเพิ่มขึ้นอีกในอนาคต)</a:t>
            </a:r>
          </a:p>
          <a:p>
            <a:pPr algn="ctr"/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CF0FD9E-0AC0-45C7-B3B3-930BA8402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53" y="2913018"/>
            <a:ext cx="3820330" cy="211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617C9E1-B04E-4DCB-B4DA-B3F3F7516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7E71BFD3-D3FA-41AE-9C26-DE31C83C397B}"/>
              </a:ext>
            </a:extLst>
          </p:cNvPr>
          <p:cNvSpPr txBox="1"/>
          <p:nvPr/>
        </p:nvSpPr>
        <p:spPr>
          <a:xfrm>
            <a:off x="1089902" y="611353"/>
            <a:ext cx="100121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หลักการใช้</a:t>
            </a:r>
            <a:endParaRPr lang="en-US" sz="36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algn="ctr"/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Present Perfect Tense</a:t>
            </a:r>
          </a:p>
          <a:p>
            <a:pPr marL="742950" indent="-742950">
              <a:buAutoNum type="arabicPeriod" startAt="2"/>
            </a:pPr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ใช้กับเหตุการณ์ในอดีตที่ เกิดขึ้นและสิ้นสุดลงแล้ว แต่ยังส่งผลมายังปัจจุบัน เช่น</a:t>
            </a:r>
          </a:p>
          <a:p>
            <a:pPr lvl="0"/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			</a:t>
            </a:r>
            <a:r>
              <a:rPr lang="en-US" sz="36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V3</a:t>
            </a:r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        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It has stop</a:t>
            </a:r>
            <a:r>
              <a:rPr lang="en-US" sz="36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ped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 raining.</a:t>
            </a:r>
          </a:p>
          <a:p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        </a:t>
            </a:r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ฝนหยุดตกแล้ว (แต่ถนนยังเปียกอยู่)</a:t>
            </a:r>
          </a:p>
          <a:p>
            <a:pPr algn="ctr"/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5977201-180A-4354-A973-BEE8347119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536" y="2534315"/>
            <a:ext cx="2308346" cy="230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0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617C9E1-B04E-4DCB-B4DA-B3F3F7516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7E71BFD3-D3FA-41AE-9C26-DE31C83C397B}"/>
              </a:ext>
            </a:extLst>
          </p:cNvPr>
          <p:cNvSpPr txBox="1"/>
          <p:nvPr/>
        </p:nvSpPr>
        <p:spPr>
          <a:xfrm>
            <a:off x="1089902" y="611353"/>
            <a:ext cx="100121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หลักการใช้</a:t>
            </a:r>
            <a:endParaRPr lang="en-US" sz="36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algn="ctr"/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Present Perfect Tense</a:t>
            </a:r>
          </a:p>
          <a:p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3.ใช้พูดถึง เหตุการณ์หรือการกระทำที่เกิดขึ้นซ้ำๆกัน ในช่วงเวลาหนึ่งระหว่างอดีตและปัจจุบัน โดยมักใช้คำว่า 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many/several times, a lot of times, …times, again and again, over and over </a:t>
            </a:r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และอื่นๆ เช่น</a:t>
            </a:r>
          </a:p>
          <a:p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		 </a:t>
            </a:r>
            <a:r>
              <a:rPr lang="en-US" sz="36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V3</a:t>
            </a:r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        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I’</a:t>
            </a:r>
            <a:r>
              <a:rPr lang="en-US" sz="36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ve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read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 this book more than 3 times. </a:t>
            </a:r>
          </a:p>
          <a:p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     (</a:t>
            </a:r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ฉันอ่านหนังสือเล่มนี้มามากกว่าสามรอบแล้ว) </a:t>
            </a:r>
          </a:p>
          <a:p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algn="ctr"/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311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617C9E1-B04E-4DCB-B4DA-B3F3F7516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7E71BFD3-D3FA-41AE-9C26-DE31C83C397B}"/>
              </a:ext>
            </a:extLst>
          </p:cNvPr>
          <p:cNvSpPr txBox="1"/>
          <p:nvPr/>
        </p:nvSpPr>
        <p:spPr>
          <a:xfrm>
            <a:off x="1089902" y="611353"/>
            <a:ext cx="10012196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หลักการใช้</a:t>
            </a:r>
            <a:endParaRPr lang="en-US" sz="32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algn="ctr"/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Present Perfect Tense</a:t>
            </a:r>
          </a:p>
          <a:p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4.ใช้กับเหตุการณ์ที่ เพิ่งสิ้นสุดลง โดยไม่ระบุเวลา ซึ่งมักใช้กับ 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just, already 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และ 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yet </a:t>
            </a:r>
          </a:p>
          <a:p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•yet 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มักใช้ในประโยคปฏิเสธ ส่วน 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just 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และ 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already 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นั้น มักจะใช้กันในประโยคบอกเล่า โดยวางไว้อยู่หน้ากริยาหลัก เช่น </a:t>
            </a:r>
          </a:p>
          <a:p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           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I haven’t </a:t>
            </a:r>
            <a:r>
              <a:rPr lang="en-US" sz="32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finished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 my homework </a:t>
            </a:r>
            <a:r>
              <a:rPr lang="en-US" sz="32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yet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. </a:t>
            </a:r>
          </a:p>
          <a:p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	(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ฉันยังทำการบ้านของฉันไม่เสร็จเลย)</a:t>
            </a:r>
          </a:p>
          <a:p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          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I have </a:t>
            </a:r>
            <a:r>
              <a:rPr lang="en-US" sz="32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just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finished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 my home work. </a:t>
            </a:r>
          </a:p>
          <a:p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	(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ฉันเพิ่งทำการบ้านของฉันเสร็จ)</a:t>
            </a:r>
          </a:p>
          <a:p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          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I’ve </a:t>
            </a:r>
            <a:r>
              <a:rPr lang="en-US" sz="32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already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finished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 my homework. </a:t>
            </a:r>
          </a:p>
          <a:p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	(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ฉันทำการบ้านของฉันเสร็จเรียบร้อยแล้ว) </a:t>
            </a:r>
          </a:p>
          <a:p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algn="ctr"/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397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617C9E1-B04E-4DCB-B4DA-B3F3F7516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7E71BFD3-D3FA-41AE-9C26-DE31C83C397B}"/>
              </a:ext>
            </a:extLst>
          </p:cNvPr>
          <p:cNvSpPr txBox="1"/>
          <p:nvPr/>
        </p:nvSpPr>
        <p:spPr>
          <a:xfrm>
            <a:off x="1089902" y="611353"/>
            <a:ext cx="100121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หลักการใช้</a:t>
            </a:r>
            <a:endParaRPr lang="en-US" sz="36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algn="ctr"/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Present Perfect Tense</a:t>
            </a:r>
          </a:p>
          <a:p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5.ใช้เพื่อบอกเล่าถึงเหตุการณ์ที่เพิ่งเกิดขึ้นเร็วๆ นี้ </a:t>
            </a:r>
          </a:p>
          <a:p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ซึ่งมักใช้กับ 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just, recently, lately </a:t>
            </a:r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และอื่นๆ</a:t>
            </a:r>
          </a:p>
          <a:p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        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The meeting </a:t>
            </a:r>
            <a:r>
              <a:rPr lang="en-US" sz="36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has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just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started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. </a:t>
            </a:r>
          </a:p>
          <a:p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	(</a:t>
            </a:r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การประชุมเพิ่งจะเริ่มขึ้น)</a:t>
            </a:r>
          </a:p>
          <a:p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         </a:t>
            </a:r>
            <a:r>
              <a:rPr lang="en-US" sz="36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Have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 you </a:t>
            </a:r>
            <a:r>
              <a:rPr lang="en-US" sz="36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seen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 him </a:t>
            </a:r>
            <a:r>
              <a:rPr lang="en-US" sz="36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lately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? </a:t>
            </a:r>
          </a:p>
          <a:p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	(</a:t>
            </a:r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คุณได้เจอเขา</a:t>
            </a:r>
            <a:r>
              <a:rPr lang="th-TH" sz="3600" dirty="0" err="1">
                <a:latin typeface="Itim" panose="00000500000000000000" pitchFamily="2" charset="-34"/>
                <a:cs typeface="Itim" panose="00000500000000000000" pitchFamily="2" charset="-34"/>
              </a:rPr>
              <a:t>เมื่อเร็วๆนี้</a:t>
            </a:r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บ้างไหม) </a:t>
            </a:r>
          </a:p>
          <a:p>
            <a:pPr algn="ctr"/>
            <a:endParaRPr lang="en-US" sz="36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66CC0783-43B4-4D51-B4B4-DD872C3FAA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40" y="3128555"/>
            <a:ext cx="2393495" cy="239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5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617C9E1-B04E-4DCB-B4DA-B3F3F7516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7E71BFD3-D3FA-41AE-9C26-DE31C83C397B}"/>
              </a:ext>
            </a:extLst>
          </p:cNvPr>
          <p:cNvSpPr txBox="1"/>
          <p:nvPr/>
        </p:nvSpPr>
        <p:spPr>
          <a:xfrm>
            <a:off x="1089902" y="611353"/>
            <a:ext cx="1001219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หลักการใช้</a:t>
            </a:r>
            <a:endParaRPr lang="en-US" sz="32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algn="ctr"/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Present Perfect Tense</a:t>
            </a:r>
          </a:p>
          <a:p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6.ใช้กับ </a:t>
            </a:r>
            <a:r>
              <a:rPr lang="en-US" sz="32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since (</a:t>
            </a:r>
            <a:r>
              <a:rPr lang="th-TH" sz="32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ตั้งแต่) 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และ </a:t>
            </a:r>
            <a:r>
              <a:rPr lang="en-US" sz="32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for (</a:t>
            </a:r>
            <a:r>
              <a:rPr lang="th-TH" sz="32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เป็นเวลา)</a:t>
            </a:r>
          </a:p>
          <a:p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         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I have been here </a:t>
            </a:r>
            <a:r>
              <a:rPr lang="en-US" sz="32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since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 I was about 15 years old.</a:t>
            </a:r>
          </a:p>
          <a:p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         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ฉันอยู่ที่นี่มาตั้งแต่อายุ 15 ปี</a:t>
            </a:r>
          </a:p>
          <a:p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	(ปัจจุบันฉันก็ยังคงอยู่ที่นี่)</a:t>
            </a:r>
          </a:p>
          <a:p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         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I have had a fever </a:t>
            </a:r>
            <a:r>
              <a:rPr lang="en-US" sz="32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for 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almost a week.</a:t>
            </a:r>
          </a:p>
          <a:p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         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ฉันเป็นไข้มาประมาณอาทิตย์หนึ่งได้แล้ว </a:t>
            </a:r>
          </a:p>
          <a:p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	(ปัจจุบันฉันก็ยังคงเป็นไข้อยู่เช่นเดิม) </a:t>
            </a:r>
          </a:p>
          <a:p>
            <a:endParaRPr lang="en-US" sz="32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algn="ctr"/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B0F77F0-37C4-45D4-BB38-0959C4C888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t="7827" r="7645" b="8704"/>
          <a:stretch/>
        </p:blipFill>
        <p:spPr>
          <a:xfrm>
            <a:off x="8530045" y="4152387"/>
            <a:ext cx="2220684" cy="209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3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617C9E1-B04E-4DCB-B4DA-B3F3F7516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7E71BFD3-D3FA-41AE-9C26-DE31C83C397B}"/>
              </a:ext>
            </a:extLst>
          </p:cNvPr>
          <p:cNvSpPr txBox="1"/>
          <p:nvPr/>
        </p:nvSpPr>
        <p:spPr>
          <a:xfrm>
            <a:off x="1089902" y="611353"/>
            <a:ext cx="10012196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หลักการใช้ การใช้ </a:t>
            </a:r>
            <a:r>
              <a:rPr lang="en-US" sz="4000" dirty="0"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since </a:t>
            </a:r>
            <a:r>
              <a:rPr lang="th-TH" sz="4000" dirty="0"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และ </a:t>
            </a:r>
            <a:r>
              <a:rPr lang="en-US" sz="4000" dirty="0"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for </a:t>
            </a:r>
            <a:endParaRPr lang="en-US" sz="2800" dirty="0">
              <a:effectLst>
                <a:glow rad="101600">
                  <a:srgbClr val="FFFF00"/>
                </a:glo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  <a:p>
            <a:r>
              <a:rPr lang="en-US" sz="2800" dirty="0"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 since = 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(ตั้งแต่)ใช้กับจุดเวลาในอดีตที่เริ่มต้นทำกริยา เช่น 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since last week, since 1967, since he was young, since then, etc. </a:t>
            </a:r>
          </a:p>
          <a:p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	Ex : </a:t>
            </a:r>
            <a:r>
              <a:rPr lang="en-US" sz="3200" dirty="0" err="1">
                <a:latin typeface="Itim" panose="00000500000000000000" pitchFamily="2" charset="-34"/>
                <a:cs typeface="Itim" panose="00000500000000000000" pitchFamily="2" charset="-34"/>
              </a:rPr>
              <a:t>Yupa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32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has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 work</a:t>
            </a:r>
            <a:r>
              <a:rPr lang="en-US" sz="32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ed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 here </a:t>
            </a:r>
            <a:r>
              <a:rPr lang="en-US" sz="32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since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 1997. </a:t>
            </a:r>
          </a:p>
          <a:p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ยุพาทำงานที่นี่มาตั้งแต่ปี 1997</a:t>
            </a:r>
          </a:p>
          <a:p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	 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for = 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(เป็นเวลา) ใช้กับช่วงเวลาที่ทำกริยามาตั้งแต่เริ่มจนถึงปัจจุบัน เช่น 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for the last week, for 3 years, for a while, for ages </a:t>
            </a:r>
          </a:p>
          <a:p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	Ex : </a:t>
            </a:r>
            <a:r>
              <a:rPr lang="en-US" sz="3200" dirty="0" err="1">
                <a:latin typeface="Itim" panose="00000500000000000000" pitchFamily="2" charset="-34"/>
                <a:cs typeface="Itim" panose="00000500000000000000" pitchFamily="2" charset="-34"/>
              </a:rPr>
              <a:t>Yupa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32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has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 work</a:t>
            </a:r>
            <a:r>
              <a:rPr lang="en-US" sz="32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ed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 here </a:t>
            </a:r>
            <a:r>
              <a:rPr lang="en-US" sz="32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for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 2 years. </a:t>
            </a:r>
          </a:p>
          <a:p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ยุพาทำงานที่นี่มาเป็นเวลา 2 ปี</a:t>
            </a:r>
          </a:p>
          <a:p>
            <a:endParaRPr lang="en-US" sz="32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algn="ctr"/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4046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617C9E1-B04E-4DCB-B4DA-B3F3F7516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7E71BFD3-D3FA-41AE-9C26-DE31C83C397B}"/>
              </a:ext>
            </a:extLst>
          </p:cNvPr>
          <p:cNvSpPr txBox="1"/>
          <p:nvPr/>
        </p:nvSpPr>
        <p:spPr>
          <a:xfrm>
            <a:off x="1343121" y="751344"/>
            <a:ext cx="100121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หลักการใช้ การใช้ 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since </a:t>
            </a:r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และ 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for </a:t>
            </a:r>
            <a:endParaRPr lang="en-US" sz="32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5" name="คำบรรยายภาพ: สี่เหลี่ยมมุมมน 4">
            <a:extLst>
              <a:ext uri="{FF2B5EF4-FFF2-40B4-BE49-F238E27FC236}">
                <a16:creationId xmlns:a16="http://schemas.microsoft.com/office/drawing/2014/main" id="{A02368BF-A0B2-4A07-B11D-F758BD3E4E5C}"/>
              </a:ext>
            </a:extLst>
          </p:cNvPr>
          <p:cNvSpPr/>
          <p:nvPr/>
        </p:nvSpPr>
        <p:spPr>
          <a:xfrm>
            <a:off x="6826013" y="1528560"/>
            <a:ext cx="4241409" cy="2150810"/>
          </a:xfrm>
          <a:prstGeom prst="wedgeRoundRectCallout">
            <a:avLst>
              <a:gd name="adj1" fmla="val 41725"/>
              <a:gd name="adj2" fmla="val 86126"/>
              <a:gd name="adj3" fmla="val 16667"/>
            </a:avLst>
          </a:prstGeom>
          <a:solidFill>
            <a:srgbClr val="CC66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FFA98557-68C9-4B2A-AE4C-B9292E72AB71}"/>
              </a:ext>
            </a:extLst>
          </p:cNvPr>
          <p:cNvSpPr txBox="1"/>
          <p:nvPr/>
        </p:nvSpPr>
        <p:spPr>
          <a:xfrm>
            <a:off x="6474989" y="1903551"/>
            <a:ext cx="5194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Itim" panose="00000500000000000000" pitchFamily="2" charset="-34"/>
                <a:cs typeface="Itim" panose="00000500000000000000" pitchFamily="2" charset="-34"/>
              </a:rPr>
              <a:t>Sinc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e 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  <a:p>
            <a:pPr algn="ctr"/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เริ่มต้นตั้งแต่เมื่อไร</a:t>
            </a:r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7" name="คำบรรยายภาพ: สี่เหลี่ยมมุมมน 6">
            <a:extLst>
              <a:ext uri="{FF2B5EF4-FFF2-40B4-BE49-F238E27FC236}">
                <a16:creationId xmlns:a16="http://schemas.microsoft.com/office/drawing/2014/main" id="{949B8DBF-88DD-463A-BD89-E93FE8E1116C}"/>
              </a:ext>
            </a:extLst>
          </p:cNvPr>
          <p:cNvSpPr/>
          <p:nvPr/>
        </p:nvSpPr>
        <p:spPr>
          <a:xfrm>
            <a:off x="1523999" y="1528560"/>
            <a:ext cx="4706983" cy="2150810"/>
          </a:xfrm>
          <a:prstGeom prst="wedgeRoundRectCallout">
            <a:avLst>
              <a:gd name="adj1" fmla="val -54982"/>
              <a:gd name="adj2" fmla="val 86126"/>
              <a:gd name="adj3" fmla="val 16667"/>
            </a:avLst>
          </a:prstGeom>
          <a:solidFill>
            <a:srgbClr val="99FF33"/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4DEFBAA5-AAB0-4A0D-B11C-8D0706167C9C}"/>
              </a:ext>
            </a:extLst>
          </p:cNvPr>
          <p:cNvSpPr txBox="1"/>
          <p:nvPr/>
        </p:nvSpPr>
        <p:spPr>
          <a:xfrm>
            <a:off x="1279991" y="1924287"/>
            <a:ext cx="5194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For </a:t>
            </a:r>
          </a:p>
          <a:p>
            <a:pPr algn="ctr"/>
            <a:r>
              <a:rPr kumimoji="0" lang="th-TH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เกิดขึ้นนานเท่าไรแล้ว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C518F4BD-3244-4B49-941E-21A15392E8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7" b="11653"/>
          <a:stretch/>
        </p:blipFill>
        <p:spPr>
          <a:xfrm>
            <a:off x="3644624" y="3821334"/>
            <a:ext cx="4396316" cy="253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617C9E1-B04E-4DCB-B4DA-B3F3F7516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7E71BFD3-D3FA-41AE-9C26-DE31C83C397B}"/>
              </a:ext>
            </a:extLst>
          </p:cNvPr>
          <p:cNvSpPr txBox="1"/>
          <p:nvPr/>
        </p:nvSpPr>
        <p:spPr>
          <a:xfrm>
            <a:off x="1343121" y="751344"/>
            <a:ext cx="100121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หลักการใช้ การใช้ 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since </a:t>
            </a:r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และ 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for </a:t>
            </a:r>
            <a:endParaRPr lang="en-US" sz="32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5" name="คำบรรยายภาพ: สี่เหลี่ยมมุมมน 4">
            <a:extLst>
              <a:ext uri="{FF2B5EF4-FFF2-40B4-BE49-F238E27FC236}">
                <a16:creationId xmlns:a16="http://schemas.microsoft.com/office/drawing/2014/main" id="{A02368BF-A0B2-4A07-B11D-F758BD3E4E5C}"/>
              </a:ext>
            </a:extLst>
          </p:cNvPr>
          <p:cNvSpPr/>
          <p:nvPr/>
        </p:nvSpPr>
        <p:spPr>
          <a:xfrm>
            <a:off x="6392426" y="1528353"/>
            <a:ext cx="4962891" cy="2869314"/>
          </a:xfrm>
          <a:prstGeom prst="wedgeRoundRectCallout">
            <a:avLst>
              <a:gd name="adj1" fmla="val 41725"/>
              <a:gd name="adj2" fmla="val 86126"/>
              <a:gd name="adj3" fmla="val 16667"/>
            </a:avLst>
          </a:prstGeom>
          <a:solidFill>
            <a:srgbClr val="CC66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FFA98557-68C9-4B2A-AE4C-B9292E72AB71}"/>
              </a:ext>
            </a:extLst>
          </p:cNvPr>
          <p:cNvSpPr txBox="1"/>
          <p:nvPr/>
        </p:nvSpPr>
        <p:spPr>
          <a:xfrm>
            <a:off x="6411862" y="1727832"/>
            <a:ext cx="5194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I </a:t>
            </a:r>
            <a:r>
              <a:rPr lang="en-US" sz="3600" dirty="0">
                <a:solidFill>
                  <a:srgbClr val="FF0066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have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 work</a:t>
            </a:r>
            <a:r>
              <a:rPr lang="en-US" sz="36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ed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 here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since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 2015.</a:t>
            </a:r>
          </a:p>
          <a:p>
            <a:pPr algn="ctr"/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ฉันทำงานที่นี่มาตั้งแต่ปี</a:t>
            </a:r>
          </a:p>
          <a:p>
            <a:pPr algn="ctr"/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ค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.</a:t>
            </a:r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ศ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. 2015</a:t>
            </a:r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7" name="คำบรรยายภาพ: สี่เหลี่ยมมุมมน 6">
            <a:extLst>
              <a:ext uri="{FF2B5EF4-FFF2-40B4-BE49-F238E27FC236}">
                <a16:creationId xmlns:a16="http://schemas.microsoft.com/office/drawing/2014/main" id="{949B8DBF-88DD-463A-BD89-E93FE8E1116C}"/>
              </a:ext>
            </a:extLst>
          </p:cNvPr>
          <p:cNvSpPr/>
          <p:nvPr/>
        </p:nvSpPr>
        <p:spPr>
          <a:xfrm>
            <a:off x="1343122" y="1528353"/>
            <a:ext cx="4887862" cy="2847703"/>
          </a:xfrm>
          <a:prstGeom prst="wedgeRoundRectCallout">
            <a:avLst>
              <a:gd name="adj1" fmla="val -58724"/>
              <a:gd name="adj2" fmla="val 93007"/>
              <a:gd name="adj3" fmla="val 16667"/>
            </a:avLst>
          </a:prstGeom>
          <a:solidFill>
            <a:srgbClr val="99FF33"/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4DEFBAA5-AAB0-4A0D-B11C-8D0706167C9C}"/>
              </a:ext>
            </a:extLst>
          </p:cNvPr>
          <p:cNvSpPr txBox="1"/>
          <p:nvPr/>
        </p:nvSpPr>
        <p:spPr>
          <a:xfrm>
            <a:off x="1091578" y="1843122"/>
            <a:ext cx="519499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I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4000" dirty="0">
                <a:solidFill>
                  <a:srgbClr val="FF0066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have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work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ed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here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for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6 years.</a:t>
            </a:r>
          </a:p>
          <a:p>
            <a:pPr algn="ctr"/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ฉันทำงานที่นี่มาเป็นเวลา</a:t>
            </a:r>
          </a:p>
          <a:p>
            <a:pPr algn="ctr"/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6 </a:t>
            </a:r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ปี</a:t>
            </a:r>
            <a:endParaRPr lang="en-US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24EDCF7E-7F87-42DA-B1CB-DBB59CF2A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62" y="4565517"/>
            <a:ext cx="2754903" cy="1835135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A66113F0-80FB-4A11-B9A5-EBD51594F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98" y="4448766"/>
            <a:ext cx="2754904" cy="183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617C9E1-B04E-4DCB-B4DA-B3F3F7516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7E71BFD3-D3FA-41AE-9C26-DE31C83C397B}"/>
              </a:ext>
            </a:extLst>
          </p:cNvPr>
          <p:cNvSpPr txBox="1"/>
          <p:nvPr/>
        </p:nvSpPr>
        <p:spPr>
          <a:xfrm>
            <a:off x="1548433" y="611353"/>
            <a:ext cx="9366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effectLst>
                  <a:glow rad="101600">
                    <a:srgbClr val="CC66FF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หลักการใช้</a:t>
            </a:r>
            <a:endParaRPr lang="en-US" sz="4800" dirty="0">
              <a:effectLst>
                <a:glow rad="101600">
                  <a:srgbClr val="CC66FF"/>
                </a:glo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algn="ctr"/>
            <a:r>
              <a:rPr lang="en-US" sz="48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Present Perfect Tense</a:t>
            </a:r>
            <a:endParaRPr lang="th-TH" sz="48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5" name="ลูกศร: รูปห้าเหลี่ยม 4">
            <a:extLst>
              <a:ext uri="{FF2B5EF4-FFF2-40B4-BE49-F238E27FC236}">
                <a16:creationId xmlns:a16="http://schemas.microsoft.com/office/drawing/2014/main" id="{1F76C32A-70C6-4F73-884E-387C9A62076F}"/>
              </a:ext>
            </a:extLst>
          </p:cNvPr>
          <p:cNvSpPr/>
          <p:nvPr/>
        </p:nvSpPr>
        <p:spPr>
          <a:xfrm>
            <a:off x="2179677" y="3421465"/>
            <a:ext cx="2277979" cy="1501869"/>
          </a:xfrm>
          <a:prstGeom prst="homePlate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0C2AA7E3-5812-403D-994C-D4B0858C2573}"/>
              </a:ext>
            </a:extLst>
          </p:cNvPr>
          <p:cNvSpPr txBox="1"/>
          <p:nvPr/>
        </p:nvSpPr>
        <p:spPr>
          <a:xfrm>
            <a:off x="2263283" y="3732160"/>
            <a:ext cx="1695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latin typeface="Itim" panose="00000500000000000000" pitchFamily="2" charset="-34"/>
                <a:cs typeface="Itim" panose="00000500000000000000" pitchFamily="2" charset="-34"/>
              </a:rPr>
              <a:t>อดีต</a:t>
            </a:r>
          </a:p>
        </p:txBody>
      </p:sp>
      <p:sp>
        <p:nvSpPr>
          <p:cNvPr id="7" name="ลูกศร: เครื่องหมายบั้ง 6">
            <a:extLst>
              <a:ext uri="{FF2B5EF4-FFF2-40B4-BE49-F238E27FC236}">
                <a16:creationId xmlns:a16="http://schemas.microsoft.com/office/drawing/2014/main" id="{096065C8-8480-47FA-924B-14176CA2490D}"/>
              </a:ext>
            </a:extLst>
          </p:cNvPr>
          <p:cNvSpPr/>
          <p:nvPr/>
        </p:nvSpPr>
        <p:spPr>
          <a:xfrm>
            <a:off x="4201118" y="3370542"/>
            <a:ext cx="3789764" cy="1603717"/>
          </a:xfrm>
          <a:prstGeom prst="chevron">
            <a:avLst/>
          </a:prstGeom>
          <a:solidFill>
            <a:srgbClr val="99FF66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2F1EC9A6-3E8F-4705-8B0E-AAD2FC4F8B58}"/>
              </a:ext>
            </a:extLst>
          </p:cNvPr>
          <p:cNvSpPr txBox="1"/>
          <p:nvPr/>
        </p:nvSpPr>
        <p:spPr>
          <a:xfrm>
            <a:off x="5011554" y="3353674"/>
            <a:ext cx="2329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latin typeface="Itim" panose="00000500000000000000" pitchFamily="2" charset="-34"/>
                <a:cs typeface="Itim" panose="00000500000000000000" pitchFamily="2" charset="-34"/>
              </a:rPr>
              <a:t>ต่อเนื่อง</a:t>
            </a:r>
          </a:p>
          <a:p>
            <a:pPr algn="ctr"/>
            <a:r>
              <a:rPr lang="th-TH" sz="4800" dirty="0">
                <a:latin typeface="Itim" panose="00000500000000000000" pitchFamily="2" charset="-34"/>
                <a:cs typeface="Itim" panose="00000500000000000000" pitchFamily="2" charset="-34"/>
              </a:rPr>
              <a:t>มาจนถึง</a:t>
            </a:r>
          </a:p>
        </p:txBody>
      </p:sp>
      <p:sp>
        <p:nvSpPr>
          <p:cNvPr id="11" name="หัวใจ 10">
            <a:extLst>
              <a:ext uri="{FF2B5EF4-FFF2-40B4-BE49-F238E27FC236}">
                <a16:creationId xmlns:a16="http://schemas.microsoft.com/office/drawing/2014/main" id="{6153A80C-A3FD-46BE-B2FE-C983D0EA44A2}"/>
              </a:ext>
            </a:extLst>
          </p:cNvPr>
          <p:cNvSpPr/>
          <p:nvPr/>
        </p:nvSpPr>
        <p:spPr>
          <a:xfrm>
            <a:off x="8036811" y="2955939"/>
            <a:ext cx="2986556" cy="2432920"/>
          </a:xfrm>
          <a:prstGeom prst="heart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CDDA33CE-E7C6-41C1-A29A-094B979644CA}"/>
              </a:ext>
            </a:extLst>
          </p:cNvPr>
          <p:cNvSpPr txBox="1"/>
          <p:nvPr/>
        </p:nvSpPr>
        <p:spPr>
          <a:xfrm>
            <a:off x="8479005" y="3605238"/>
            <a:ext cx="2410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latin typeface="Itim" panose="00000500000000000000" pitchFamily="2" charset="-34"/>
                <a:cs typeface="Itim" panose="00000500000000000000" pitchFamily="2" charset="-34"/>
              </a:rPr>
              <a:t>ปัจจุบัน</a:t>
            </a:r>
          </a:p>
        </p:txBody>
      </p:sp>
      <p:sp>
        <p:nvSpPr>
          <p:cNvPr id="2" name="เมฆ 1">
            <a:extLst>
              <a:ext uri="{FF2B5EF4-FFF2-40B4-BE49-F238E27FC236}">
                <a16:creationId xmlns:a16="http://schemas.microsoft.com/office/drawing/2014/main" id="{3CF62CEC-D599-44F5-B7A2-000B3C54CA4F}"/>
              </a:ext>
            </a:extLst>
          </p:cNvPr>
          <p:cNvSpPr/>
          <p:nvPr/>
        </p:nvSpPr>
        <p:spPr>
          <a:xfrm>
            <a:off x="692331" y="1143314"/>
            <a:ext cx="2418949" cy="1812625"/>
          </a:xfrm>
          <a:prstGeom prst="cloud">
            <a:avLst/>
          </a:prstGeom>
          <a:solidFill>
            <a:srgbClr val="FF33CC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69FFE425-5891-407A-8ACB-D6DE600443B3}"/>
              </a:ext>
            </a:extLst>
          </p:cNvPr>
          <p:cNvSpPr txBox="1"/>
          <p:nvPr/>
        </p:nvSpPr>
        <p:spPr>
          <a:xfrm>
            <a:off x="850104" y="1520848"/>
            <a:ext cx="2103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latin typeface="Itim" panose="00000500000000000000" pitchFamily="2" charset="-34"/>
                <a:cs typeface="Itim" panose="00000500000000000000" pitchFamily="2" charset="-34"/>
              </a:rPr>
              <a:t>ยาวนาน</a:t>
            </a:r>
          </a:p>
        </p:txBody>
      </p:sp>
    </p:spTree>
    <p:extLst>
      <p:ext uri="{BB962C8B-B14F-4D97-AF65-F5344CB8AC3E}">
        <p14:creationId xmlns:p14="http://schemas.microsoft.com/office/powerpoint/2010/main" val="310924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617C9E1-B04E-4DCB-B4DA-B3F3F7516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7E71BFD3-D3FA-41AE-9C26-DE31C83C397B}"/>
              </a:ext>
            </a:extLst>
          </p:cNvPr>
          <p:cNvSpPr txBox="1"/>
          <p:nvPr/>
        </p:nvSpPr>
        <p:spPr>
          <a:xfrm>
            <a:off x="1343121" y="751344"/>
            <a:ext cx="100121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หลักการใช้ การใช้ 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since </a:t>
            </a:r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และ 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for </a:t>
            </a:r>
            <a:endParaRPr lang="en-US" sz="32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5" name="คำบรรยายภาพ: สี่เหลี่ยมมุมมน 4">
            <a:extLst>
              <a:ext uri="{FF2B5EF4-FFF2-40B4-BE49-F238E27FC236}">
                <a16:creationId xmlns:a16="http://schemas.microsoft.com/office/drawing/2014/main" id="{A02368BF-A0B2-4A07-B11D-F758BD3E4E5C}"/>
              </a:ext>
            </a:extLst>
          </p:cNvPr>
          <p:cNvSpPr/>
          <p:nvPr/>
        </p:nvSpPr>
        <p:spPr>
          <a:xfrm>
            <a:off x="6646316" y="1580605"/>
            <a:ext cx="4453093" cy="2756263"/>
          </a:xfrm>
          <a:prstGeom prst="wedgeRoundRectCallout">
            <a:avLst>
              <a:gd name="adj1" fmla="val 41725"/>
              <a:gd name="adj2" fmla="val 86126"/>
              <a:gd name="adj3" fmla="val 16667"/>
            </a:avLst>
          </a:prstGeom>
          <a:solidFill>
            <a:srgbClr val="CC66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FFA98557-68C9-4B2A-AE4C-B9292E72AB71}"/>
              </a:ext>
            </a:extLst>
          </p:cNvPr>
          <p:cNvSpPr txBox="1"/>
          <p:nvPr/>
        </p:nvSpPr>
        <p:spPr>
          <a:xfrm>
            <a:off x="6275363" y="1826748"/>
            <a:ext cx="5194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We </a:t>
            </a:r>
            <a:r>
              <a:rPr lang="en-US" sz="36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have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 watch</a:t>
            </a:r>
            <a:r>
              <a:rPr lang="en-US" sz="36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ed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 TV 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since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 9 o’clock.</a:t>
            </a:r>
          </a:p>
          <a:p>
            <a:pPr algn="ctr"/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พวกเราดูทีวีตั้งแต่ </a:t>
            </a:r>
            <a:endParaRPr lang="en-US" sz="36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algn="ctr"/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9 </a:t>
            </a:r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นาฬิกา</a:t>
            </a:r>
            <a:endParaRPr lang="en-US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7" name="คำบรรยายภาพ: สี่เหลี่ยมมุมมน 6">
            <a:extLst>
              <a:ext uri="{FF2B5EF4-FFF2-40B4-BE49-F238E27FC236}">
                <a16:creationId xmlns:a16="http://schemas.microsoft.com/office/drawing/2014/main" id="{949B8DBF-88DD-463A-BD89-E93FE8E1116C}"/>
              </a:ext>
            </a:extLst>
          </p:cNvPr>
          <p:cNvSpPr/>
          <p:nvPr/>
        </p:nvSpPr>
        <p:spPr>
          <a:xfrm>
            <a:off x="1343122" y="1580605"/>
            <a:ext cx="4887862" cy="2756263"/>
          </a:xfrm>
          <a:prstGeom prst="wedgeRoundRectCallout">
            <a:avLst>
              <a:gd name="adj1" fmla="val -54982"/>
              <a:gd name="adj2" fmla="val 86126"/>
              <a:gd name="adj3" fmla="val 16667"/>
            </a:avLst>
          </a:prstGeom>
          <a:solidFill>
            <a:srgbClr val="99FF33"/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4DEFBAA5-AAB0-4A0D-B11C-8D0706167C9C}"/>
              </a:ext>
            </a:extLst>
          </p:cNvPr>
          <p:cNvSpPr txBox="1"/>
          <p:nvPr/>
        </p:nvSpPr>
        <p:spPr>
          <a:xfrm>
            <a:off x="1145513" y="1765194"/>
            <a:ext cx="51949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We 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have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watch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ed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TV 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for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3 hours.</a:t>
            </a:r>
          </a:p>
          <a:p>
            <a:pPr algn="ctr"/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พวกเราดูทีวีเป็นเวลา </a:t>
            </a:r>
            <a:endParaRPr lang="en-US" sz="40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algn="ctr"/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3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ชั่วโมง</a:t>
            </a:r>
            <a:endParaRPr lang="en-US" sz="40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80E75770-908B-42A5-9924-608D4FEB0A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497" y="4398422"/>
            <a:ext cx="2855527" cy="189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5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617C9E1-B04E-4DCB-B4DA-B3F3F7516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7E71BFD3-D3FA-41AE-9C26-DE31C83C397B}"/>
              </a:ext>
            </a:extLst>
          </p:cNvPr>
          <p:cNvSpPr txBox="1"/>
          <p:nvPr/>
        </p:nvSpPr>
        <p:spPr>
          <a:xfrm>
            <a:off x="1343121" y="751344"/>
            <a:ext cx="100121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หลักการใช้ การใช้ 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since </a:t>
            </a:r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และ 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for </a:t>
            </a:r>
            <a:endParaRPr lang="en-US" sz="32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5" name="คำบรรยายภาพ: สี่เหลี่ยมมุมมน 4">
            <a:extLst>
              <a:ext uri="{FF2B5EF4-FFF2-40B4-BE49-F238E27FC236}">
                <a16:creationId xmlns:a16="http://schemas.microsoft.com/office/drawing/2014/main" id="{A02368BF-A0B2-4A07-B11D-F758BD3E4E5C}"/>
              </a:ext>
            </a:extLst>
          </p:cNvPr>
          <p:cNvSpPr/>
          <p:nvPr/>
        </p:nvSpPr>
        <p:spPr>
          <a:xfrm>
            <a:off x="6384552" y="1541417"/>
            <a:ext cx="4970765" cy="2622621"/>
          </a:xfrm>
          <a:prstGeom prst="wedgeRoundRectCallout">
            <a:avLst>
              <a:gd name="adj1" fmla="val 41725"/>
              <a:gd name="adj2" fmla="val 86126"/>
              <a:gd name="adj3" fmla="val 16667"/>
            </a:avLst>
          </a:prstGeom>
          <a:solidFill>
            <a:srgbClr val="CC66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FFA98557-68C9-4B2A-AE4C-B9292E72AB71}"/>
              </a:ext>
            </a:extLst>
          </p:cNvPr>
          <p:cNvSpPr txBox="1"/>
          <p:nvPr/>
        </p:nvSpPr>
        <p:spPr>
          <a:xfrm>
            <a:off x="6230983" y="1476103"/>
            <a:ext cx="55255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She </a:t>
            </a:r>
            <a:r>
              <a:rPr lang="en-US" sz="36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has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 liv</a:t>
            </a:r>
            <a:r>
              <a:rPr lang="en-US" sz="36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ed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 in </a:t>
            </a:r>
          </a:p>
          <a:p>
            <a:pPr algn="ctr"/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Bangkok  </a:t>
            </a:r>
            <a:r>
              <a:rPr lang="en-US" sz="360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since</a:t>
            </a:r>
          </a:p>
          <a:p>
            <a:pPr algn="ctr"/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last year.</a:t>
            </a:r>
          </a:p>
          <a:p>
            <a:pPr algn="ctr"/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หล่อนอาศัยอยู่ในกรุงเทพฯ</a:t>
            </a:r>
          </a:p>
          <a:p>
            <a:pPr algn="ctr"/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ตั้งแต่ปีที่แล้ว</a:t>
            </a:r>
          </a:p>
          <a:p>
            <a:pPr algn="ctr"/>
            <a:endParaRPr lang="en-US" sz="36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algn="ctr"/>
            <a:endParaRPr lang="en-US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7" name="คำบรรยายภาพ: สี่เหลี่ยมมุมมน 6">
            <a:extLst>
              <a:ext uri="{FF2B5EF4-FFF2-40B4-BE49-F238E27FC236}">
                <a16:creationId xmlns:a16="http://schemas.microsoft.com/office/drawing/2014/main" id="{949B8DBF-88DD-463A-BD89-E93FE8E1116C}"/>
              </a:ext>
            </a:extLst>
          </p:cNvPr>
          <p:cNvSpPr/>
          <p:nvPr/>
        </p:nvSpPr>
        <p:spPr>
          <a:xfrm>
            <a:off x="1343122" y="1541417"/>
            <a:ext cx="4887862" cy="2592829"/>
          </a:xfrm>
          <a:prstGeom prst="wedgeRoundRectCallout">
            <a:avLst>
              <a:gd name="adj1" fmla="val -54982"/>
              <a:gd name="adj2" fmla="val 86126"/>
              <a:gd name="adj3" fmla="val 16667"/>
            </a:avLst>
          </a:prstGeom>
          <a:solidFill>
            <a:srgbClr val="99FF33"/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E56DC06E-0C58-46D2-B329-93A29F2F0A9A}"/>
              </a:ext>
            </a:extLst>
          </p:cNvPr>
          <p:cNvSpPr txBox="1"/>
          <p:nvPr/>
        </p:nvSpPr>
        <p:spPr>
          <a:xfrm>
            <a:off x="1189554" y="1673846"/>
            <a:ext cx="5194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She </a:t>
            </a:r>
            <a:r>
              <a:rPr lang="en-US" sz="36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has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 liv</a:t>
            </a:r>
            <a:r>
              <a:rPr lang="en-US" sz="36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ed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 in </a:t>
            </a:r>
          </a:p>
          <a:p>
            <a:pPr algn="ctr"/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Bangkok  </a:t>
            </a:r>
            <a:r>
              <a:rPr lang="en-US" sz="36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for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 2 weeks.</a:t>
            </a:r>
          </a:p>
          <a:p>
            <a:pPr algn="ctr"/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หล่อนอาศัยอยู่ในกรุงเทพฯ</a:t>
            </a:r>
          </a:p>
          <a:p>
            <a:pPr algn="ctr"/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เป็นเวลา 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2 </a:t>
            </a:r>
            <a:r>
              <a:rPr lang="th-TH" sz="3600" dirty="0">
                <a:latin typeface="Itim" panose="00000500000000000000" pitchFamily="2" charset="-34"/>
                <a:cs typeface="Itim" panose="00000500000000000000" pitchFamily="2" charset="-34"/>
              </a:rPr>
              <a:t>สัปดาห์</a:t>
            </a:r>
            <a:endParaRPr lang="en-US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77641FB0-8D08-4297-8DAF-404A9E216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307" y="4296467"/>
            <a:ext cx="3711350" cy="204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617C9E1-B04E-4DCB-B4DA-B3F3F7516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7E71BFD3-D3FA-41AE-9C26-DE31C83C397B}"/>
              </a:ext>
            </a:extLst>
          </p:cNvPr>
          <p:cNvSpPr txBox="1"/>
          <p:nvPr/>
        </p:nvSpPr>
        <p:spPr>
          <a:xfrm>
            <a:off x="1186366" y="751344"/>
            <a:ext cx="100121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ตัวอย่างคำบ่งบอกเวลาการใช้ 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since </a:t>
            </a:r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และ 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for </a:t>
            </a:r>
            <a:endParaRPr lang="en-US" sz="32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graphicFrame>
        <p:nvGraphicFramePr>
          <p:cNvPr id="8" name="ตาราง 9">
            <a:extLst>
              <a:ext uri="{FF2B5EF4-FFF2-40B4-BE49-F238E27FC236}">
                <a16:creationId xmlns:a16="http://schemas.microsoft.com/office/drawing/2014/main" id="{6102A922-5078-41AE-8286-5B2BD90BF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779738"/>
              </p:ext>
            </p:extLst>
          </p:nvPr>
        </p:nvGraphicFramePr>
        <p:xfrm>
          <a:off x="1899193" y="1642388"/>
          <a:ext cx="8128000" cy="4572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5756133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88029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for + (</a:t>
                      </a:r>
                      <a:r>
                        <a:rPr lang="th-TH" sz="3600" dirty="0">
                          <a:solidFill>
                            <a:schemeClr val="tx1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ช่วงเวลา) </a:t>
                      </a:r>
                    </a:p>
                    <a:p>
                      <a:pPr algn="ctr"/>
                      <a:r>
                        <a:rPr lang="th-TH" sz="3600" dirty="0">
                          <a:solidFill>
                            <a:schemeClr val="tx1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= เป็นเวลา</a:t>
                      </a:r>
                    </a:p>
                  </a:txBody>
                  <a:tcP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dirty="0">
                          <a:solidFill>
                            <a:schemeClr val="tx1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  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Since + (</a:t>
                      </a:r>
                      <a:r>
                        <a:rPr lang="th-TH" sz="3600" dirty="0">
                          <a:solidFill>
                            <a:schemeClr val="tx1"/>
                          </a:solidFill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จุดเริ่มต้นเวลา) = ตั้งแต่…</a:t>
                      </a:r>
                    </a:p>
                    <a:p>
                      <a:endParaRPr lang="th-TH" sz="3600" dirty="0">
                        <a:solidFill>
                          <a:schemeClr val="tx1"/>
                        </a:solidFill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</a:txBody>
                  <a:tcPr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812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For  + one month</a:t>
                      </a:r>
                      <a:br>
                        <a:rPr lang="en-US" sz="3600" dirty="0"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</a:br>
                      <a:r>
                        <a:rPr lang="en-US" sz="3600" dirty="0"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              15 days</a:t>
                      </a:r>
                      <a:br>
                        <a:rPr lang="en-US" sz="3600" dirty="0"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</a:br>
                      <a:r>
                        <a:rPr lang="en-US" sz="3600" dirty="0"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              39 minutes</a:t>
                      </a:r>
                      <a:br>
                        <a:rPr lang="en-US" sz="3600" dirty="0"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</a:br>
                      <a:r>
                        <a:rPr lang="en-US" sz="3600" dirty="0"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              three hours</a:t>
                      </a:r>
                    </a:p>
                    <a:p>
                      <a:endParaRPr lang="th-TH" sz="3600" dirty="0"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Since +    last year</a:t>
                      </a:r>
                      <a:br>
                        <a:rPr lang="en-US" sz="3600" dirty="0"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</a:br>
                      <a:r>
                        <a:rPr lang="en-US" sz="3600" dirty="0"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       1994</a:t>
                      </a:r>
                      <a:br>
                        <a:rPr lang="en-US" sz="3600" dirty="0"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</a:br>
                      <a:r>
                        <a:rPr lang="en-US" sz="3600" dirty="0"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 the end of summer</a:t>
                      </a:r>
                      <a:br>
                        <a:rPr lang="en-US" sz="3600" dirty="0"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</a:br>
                      <a:r>
                        <a:rPr lang="en-US" sz="3600" dirty="0"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       Monday</a:t>
                      </a:r>
                      <a:endParaRPr lang="th-TH" sz="3600" dirty="0">
                        <a:latin typeface="Itim" panose="00000500000000000000" pitchFamily="2" charset="-34"/>
                        <a:cs typeface="Itim" panose="00000500000000000000" pitchFamily="2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68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79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617C9E1-B04E-4DCB-B4DA-B3F3F7516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7E71BFD3-D3FA-41AE-9C26-DE31C83C397B}"/>
              </a:ext>
            </a:extLst>
          </p:cNvPr>
          <p:cNvSpPr txBox="1"/>
          <p:nvPr/>
        </p:nvSpPr>
        <p:spPr>
          <a:xfrm>
            <a:off x="1186366" y="751344"/>
            <a:ext cx="100121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ตัวอย่างคำบ่งบอกเวลาการใช้ 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since</a:t>
            </a:r>
            <a:endParaRPr lang="en-US" sz="32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BACAE81B-F6D7-4526-BDCD-F92991DCAEDC}"/>
              </a:ext>
            </a:extLst>
          </p:cNvPr>
          <p:cNvSpPr txBox="1"/>
          <p:nvPr/>
        </p:nvSpPr>
        <p:spPr>
          <a:xfrm>
            <a:off x="1382482" y="1502229"/>
            <a:ext cx="98160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last year 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ปีที่แล้ว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	last month 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เดือนที่แล้ว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</a:p>
          <a:p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last week 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สัปดาห์ที่แล้ว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  </a:t>
            </a:r>
          </a:p>
          <a:p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last Monday, etc. 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จันทร์ที่แล้ว (วันทั้ง 7)</a:t>
            </a:r>
          </a:p>
          <a:p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last hour 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ชั่วโมงที่แล้ว		1998, 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etc. 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ปี 1998 (ปีต่างๆ)</a:t>
            </a:r>
          </a:p>
          <a:p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January, etc. 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เดือนมกราคม (เดือนต่างๆ)</a:t>
            </a:r>
          </a:p>
          <a:p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summer, etc. 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ฤดุร้อน (ฤดูต่างๆ)</a:t>
            </a:r>
          </a:p>
          <a:p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Christmas, Loy </a:t>
            </a:r>
            <a:r>
              <a:rPr lang="en-US" sz="3200" dirty="0" err="1">
                <a:latin typeface="Itim" panose="00000500000000000000" pitchFamily="2" charset="-34"/>
                <a:cs typeface="Itim" panose="00000500000000000000" pitchFamily="2" charset="-34"/>
              </a:rPr>
              <a:t>Krathong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, etc. 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วันคริสต์มาส วันลอยกระทง (วันสำคัญต่าง)</a:t>
            </a:r>
          </a:p>
          <a:p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Monday, etc. 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วันจันทร์ (วันทั้ง 7)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  this morning 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เมื่อเช้านี้</a:t>
            </a:r>
          </a:p>
          <a:p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			8 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o’clock 8 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นาฬิกา</a:t>
            </a:r>
            <a:endParaRPr lang="en-US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518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617C9E1-B04E-4DCB-B4DA-B3F3F7516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7E71BFD3-D3FA-41AE-9C26-DE31C83C397B}"/>
              </a:ext>
            </a:extLst>
          </p:cNvPr>
          <p:cNvSpPr txBox="1"/>
          <p:nvPr/>
        </p:nvSpPr>
        <p:spPr>
          <a:xfrm>
            <a:off x="1186366" y="751344"/>
            <a:ext cx="100121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ตัวอย่างคำบ่งบอกเวลาการใช้ 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for </a:t>
            </a:r>
            <a:endParaRPr lang="en-US" sz="32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BACAE81B-F6D7-4526-BDCD-F92991DCAEDC}"/>
              </a:ext>
            </a:extLst>
          </p:cNvPr>
          <p:cNvSpPr txBox="1"/>
          <p:nvPr/>
        </p:nvSpPr>
        <p:spPr>
          <a:xfrm>
            <a:off x="2577099" y="1843949"/>
            <a:ext cx="53296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five years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ห้าปี</a:t>
            </a:r>
          </a:p>
          <a:p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six months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หกเดือน</a:t>
            </a:r>
          </a:p>
          <a:p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four weeks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สี่สัปดาห์</a:t>
            </a:r>
          </a:p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4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hours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สี่ชั่วโมง</a:t>
            </a:r>
          </a:p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2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minutes 2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นาที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7F6BB7E8-7D47-48AA-9BC8-033D9FD44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170" y="2013228"/>
            <a:ext cx="3663882" cy="284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9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617C9E1-B04E-4DCB-B4DA-B3F3F7516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7E71BFD3-D3FA-41AE-9C26-DE31C83C397B}"/>
              </a:ext>
            </a:extLst>
          </p:cNvPr>
          <p:cNvSpPr txBox="1"/>
          <p:nvPr/>
        </p:nvSpPr>
        <p:spPr>
          <a:xfrm>
            <a:off x="1186366" y="751344"/>
            <a:ext cx="100121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การแต่งประโยค 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 Present Perfect Tense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E39236DD-3218-4FF0-964D-7EC284ADE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935416"/>
              </p:ext>
            </p:extLst>
          </p:nvPr>
        </p:nvGraphicFramePr>
        <p:xfrm>
          <a:off x="1186366" y="2013228"/>
          <a:ext cx="9447468" cy="302437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119337">
                  <a:extLst>
                    <a:ext uri="{9D8B030D-6E8A-4147-A177-3AD203B41FA5}">
                      <a16:colId xmlns:a16="http://schemas.microsoft.com/office/drawing/2014/main" val="2321851769"/>
                    </a:ext>
                  </a:extLst>
                </a:gridCol>
                <a:gridCol w="2119337">
                  <a:extLst>
                    <a:ext uri="{9D8B030D-6E8A-4147-A177-3AD203B41FA5}">
                      <a16:colId xmlns:a16="http://schemas.microsoft.com/office/drawing/2014/main" val="3310362416"/>
                    </a:ext>
                  </a:extLst>
                </a:gridCol>
                <a:gridCol w="1080263">
                  <a:extLst>
                    <a:ext uri="{9D8B030D-6E8A-4147-A177-3AD203B41FA5}">
                      <a16:colId xmlns:a16="http://schemas.microsoft.com/office/drawing/2014/main" val="626292475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164198942"/>
                    </a:ext>
                  </a:extLst>
                </a:gridCol>
                <a:gridCol w="2691617">
                  <a:extLst>
                    <a:ext uri="{9D8B030D-6E8A-4147-A177-3AD203B41FA5}">
                      <a16:colId xmlns:a16="http://schemas.microsoft.com/office/drawing/2014/main" val="25063296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600" u="sng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โครงสร้าง</a:t>
                      </a:r>
                      <a:endParaRPr lang="en-US" sz="36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Subject + has/have + Verb 3</a:t>
                      </a:r>
                      <a:endParaRPr lang="en-US" sz="36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13201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6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ประโยคบอกเล่า </a:t>
                      </a:r>
                      <a:endParaRPr lang="en-US" sz="36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I / You / We / They</a:t>
                      </a:r>
                      <a:endParaRPr lang="en-US" sz="36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solidFill>
                            <a:srgbClr val="0000CC"/>
                          </a:solidFill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have</a:t>
                      </a:r>
                      <a:endParaRPr lang="en-US" sz="3600" dirty="0">
                        <a:solidFill>
                          <a:srgbClr val="0000CC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talked</a:t>
                      </a:r>
                      <a:endParaRPr lang="en-US" sz="3600" dirty="0">
                        <a:solidFill>
                          <a:srgbClr val="FF0000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to her.</a:t>
                      </a:r>
                      <a:endParaRPr lang="en-US" sz="36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645356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He / She / It</a:t>
                      </a:r>
                      <a:endParaRPr lang="en-US" sz="36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solidFill>
                            <a:srgbClr val="00B0F0"/>
                          </a:solidFill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has</a:t>
                      </a:r>
                      <a:r>
                        <a:rPr lang="en-US" sz="3600" dirty="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 </a:t>
                      </a:r>
                      <a:endParaRPr lang="en-US" sz="3600" dirty="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slept</a:t>
                      </a:r>
                      <a:endParaRPr lang="en-US" sz="3600" dirty="0">
                        <a:solidFill>
                          <a:srgbClr val="FF0000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on the couch. </a:t>
                      </a:r>
                      <a:endParaRPr lang="en-US" sz="3600" dirty="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8034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29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617C9E1-B04E-4DCB-B4DA-B3F3F7516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7E71BFD3-D3FA-41AE-9C26-DE31C83C397B}"/>
              </a:ext>
            </a:extLst>
          </p:cNvPr>
          <p:cNvSpPr txBox="1"/>
          <p:nvPr/>
        </p:nvSpPr>
        <p:spPr>
          <a:xfrm>
            <a:off x="1186366" y="751344"/>
            <a:ext cx="100121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การแต่งประโยค 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 Present Perfect Tense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6A678DF2-F686-4C98-B964-640B5590F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995173"/>
              </p:ext>
            </p:extLst>
          </p:nvPr>
        </p:nvGraphicFramePr>
        <p:xfrm>
          <a:off x="1186366" y="1601343"/>
          <a:ext cx="9485988" cy="36553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0160">
                  <a:extLst>
                    <a:ext uri="{9D8B030D-6E8A-4147-A177-3AD203B41FA5}">
                      <a16:colId xmlns:a16="http://schemas.microsoft.com/office/drawing/2014/main" val="200989072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851852723"/>
                    </a:ext>
                  </a:extLst>
                </a:gridCol>
                <a:gridCol w="1071154">
                  <a:extLst>
                    <a:ext uri="{9D8B030D-6E8A-4147-A177-3AD203B41FA5}">
                      <a16:colId xmlns:a16="http://schemas.microsoft.com/office/drawing/2014/main" val="1288547235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3454244874"/>
                    </a:ext>
                  </a:extLst>
                </a:gridCol>
                <a:gridCol w="1423851">
                  <a:extLst>
                    <a:ext uri="{9D8B030D-6E8A-4147-A177-3AD203B41FA5}">
                      <a16:colId xmlns:a16="http://schemas.microsoft.com/office/drawing/2014/main" val="1384362460"/>
                    </a:ext>
                  </a:extLst>
                </a:gridCol>
                <a:gridCol w="2390503">
                  <a:extLst>
                    <a:ext uri="{9D8B030D-6E8A-4147-A177-3AD203B41FA5}">
                      <a16:colId xmlns:a16="http://schemas.microsoft.com/office/drawing/2014/main" val="12924278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600" u="sng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โครงสร้าง</a:t>
                      </a:r>
                      <a:endParaRPr lang="en-US" sz="36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Subject + has/have + not + Verb 3</a:t>
                      </a:r>
                      <a:endParaRPr lang="en-US" sz="36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14396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6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ประโยคปฏิเสธ </a:t>
                      </a:r>
                      <a:endParaRPr lang="en-US" sz="36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I / You / We / They</a:t>
                      </a:r>
                      <a:endParaRPr lang="en-US" sz="36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>
                          <a:solidFill>
                            <a:srgbClr val="0000CC"/>
                          </a:solidFill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have</a:t>
                      </a:r>
                      <a:endParaRPr lang="en-US" sz="3600">
                        <a:solidFill>
                          <a:srgbClr val="0000CC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>
                          <a:solidFill>
                            <a:srgbClr val="0000CC"/>
                          </a:solidFill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not</a:t>
                      </a:r>
                      <a:endParaRPr lang="en-US" sz="3600">
                        <a:solidFill>
                          <a:srgbClr val="0000CC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>
                          <a:solidFill>
                            <a:srgbClr val="FF0000"/>
                          </a:solidFill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talked</a:t>
                      </a:r>
                      <a:endParaRPr lang="en-US" sz="3600">
                        <a:solidFill>
                          <a:srgbClr val="FF0000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to her.</a:t>
                      </a:r>
                      <a:endParaRPr lang="en-US" sz="3600" dirty="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936818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He / She / It</a:t>
                      </a:r>
                      <a:endParaRPr lang="en-US" sz="36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>
                          <a:solidFill>
                            <a:srgbClr val="00B0F0"/>
                          </a:solidFill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has</a:t>
                      </a:r>
                      <a:endParaRPr lang="en-US" sz="3600">
                        <a:solidFill>
                          <a:srgbClr val="00B0F0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solidFill>
                            <a:srgbClr val="00B0F0"/>
                          </a:solidFill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not</a:t>
                      </a:r>
                      <a:endParaRPr lang="en-US" sz="3600" dirty="0">
                        <a:solidFill>
                          <a:srgbClr val="00B0F0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slept</a:t>
                      </a:r>
                      <a:endParaRPr lang="en-US" sz="3600" dirty="0">
                        <a:solidFill>
                          <a:srgbClr val="FF0000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on the couch.</a:t>
                      </a:r>
                      <a:endParaRPr lang="en-US" sz="3600" dirty="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1172112"/>
                  </a:ext>
                </a:extLst>
              </a:tr>
            </a:tbl>
          </a:graphicData>
        </a:graphic>
      </p:graphicFrame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7F08BC8-ED45-4B56-8D63-3DA9DA0AD00C}"/>
              </a:ext>
            </a:extLst>
          </p:cNvPr>
          <p:cNvSpPr txBox="1"/>
          <p:nvPr/>
        </p:nvSpPr>
        <p:spPr>
          <a:xfrm>
            <a:off x="1186366" y="5472553"/>
            <a:ext cx="102020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*คำปฏิเสธรูปย่อของ 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has/have not 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คือ </a:t>
            </a:r>
            <a:r>
              <a:rPr lang="en-US" sz="32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hasn’t </a:t>
            </a:r>
            <a:r>
              <a:rPr lang="th-TH" sz="32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และ </a:t>
            </a:r>
            <a:r>
              <a:rPr lang="en-US" sz="32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haven’t</a:t>
            </a:r>
            <a:endParaRPr lang="th-TH" sz="3200" dirty="0">
              <a:solidFill>
                <a:srgbClr val="FF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942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617C9E1-B04E-4DCB-B4DA-B3F3F7516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7E71BFD3-D3FA-41AE-9C26-DE31C83C397B}"/>
              </a:ext>
            </a:extLst>
          </p:cNvPr>
          <p:cNvSpPr txBox="1"/>
          <p:nvPr/>
        </p:nvSpPr>
        <p:spPr>
          <a:xfrm>
            <a:off x="1186366" y="751344"/>
            <a:ext cx="100121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การแต่งประโยค 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 Present Perfect Tense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tim" panose="00000500000000000000" pitchFamily="2" charset="-34"/>
              <a:ea typeface="+mn-ea"/>
              <a:cs typeface="Itim" panose="00000500000000000000" pitchFamily="2" charset="-34"/>
            </a:endParaRP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ADDF247A-00F2-4034-BCAB-E62457E2D7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600328"/>
              </p:ext>
            </p:extLst>
          </p:nvPr>
        </p:nvGraphicFramePr>
        <p:xfrm>
          <a:off x="1306286" y="1804774"/>
          <a:ext cx="9699348" cy="3084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5388">
                  <a:extLst>
                    <a:ext uri="{9D8B030D-6E8A-4147-A177-3AD203B41FA5}">
                      <a16:colId xmlns:a16="http://schemas.microsoft.com/office/drawing/2014/main" val="2755357071"/>
                    </a:ext>
                  </a:extLst>
                </a:gridCol>
                <a:gridCol w="1241084">
                  <a:extLst>
                    <a:ext uri="{9D8B030D-6E8A-4147-A177-3AD203B41FA5}">
                      <a16:colId xmlns:a16="http://schemas.microsoft.com/office/drawing/2014/main" val="2824185807"/>
                    </a:ext>
                  </a:extLst>
                </a:gridCol>
                <a:gridCol w="2662394">
                  <a:extLst>
                    <a:ext uri="{9D8B030D-6E8A-4147-A177-3AD203B41FA5}">
                      <a16:colId xmlns:a16="http://schemas.microsoft.com/office/drawing/2014/main" val="1004547441"/>
                    </a:ext>
                  </a:extLst>
                </a:gridCol>
                <a:gridCol w="1881734">
                  <a:extLst>
                    <a:ext uri="{9D8B030D-6E8A-4147-A177-3AD203B41FA5}">
                      <a16:colId xmlns:a16="http://schemas.microsoft.com/office/drawing/2014/main" val="2501217259"/>
                    </a:ext>
                  </a:extLst>
                </a:gridCol>
                <a:gridCol w="1728748">
                  <a:extLst>
                    <a:ext uri="{9D8B030D-6E8A-4147-A177-3AD203B41FA5}">
                      <a16:colId xmlns:a16="http://schemas.microsoft.com/office/drawing/2014/main" val="1953095189"/>
                    </a:ext>
                  </a:extLst>
                </a:gridCol>
              </a:tblGrid>
              <a:tr h="648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600" u="sng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โครงสร้าง</a:t>
                      </a:r>
                      <a:endParaRPr lang="en-US" sz="36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Has/Have + Subject + Verb 3?</a:t>
                      </a:r>
                      <a:endParaRPr lang="en-US" sz="36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099142"/>
                  </a:ext>
                </a:extLst>
              </a:tr>
              <a:tr h="6480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6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ประโยคคำถาม </a:t>
                      </a:r>
                      <a:endParaRPr lang="en-US" sz="36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>
                          <a:solidFill>
                            <a:srgbClr val="FF0000"/>
                          </a:solidFill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Have</a:t>
                      </a:r>
                      <a:endParaRPr lang="en-US" sz="3600">
                        <a:solidFill>
                          <a:srgbClr val="FF0000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I / you / we / they</a:t>
                      </a:r>
                      <a:endParaRPr lang="en-US" sz="36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>
                          <a:solidFill>
                            <a:srgbClr val="0000CC"/>
                          </a:solidFill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talked</a:t>
                      </a:r>
                      <a:endParaRPr lang="en-US" sz="3600">
                        <a:solidFill>
                          <a:srgbClr val="0000CC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to her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?</a:t>
                      </a:r>
                      <a:endParaRPr lang="en-US" sz="3600" dirty="0">
                        <a:solidFill>
                          <a:srgbClr val="FF0000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7908825"/>
                  </a:ext>
                </a:extLst>
              </a:tr>
              <a:tr h="64808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Has</a:t>
                      </a:r>
                      <a:endParaRPr lang="en-US" sz="3600" dirty="0">
                        <a:solidFill>
                          <a:srgbClr val="FF0000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he / she / it</a:t>
                      </a:r>
                      <a:endParaRPr lang="en-US" sz="3600"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solidFill>
                            <a:srgbClr val="0000CC"/>
                          </a:solidFill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slept</a:t>
                      </a:r>
                      <a:endParaRPr lang="en-US" sz="3600" dirty="0">
                        <a:solidFill>
                          <a:srgbClr val="0000CC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dirty="0"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on the couch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effectLst/>
                          <a:latin typeface="Itim" panose="00000500000000000000" pitchFamily="2" charset="-34"/>
                          <a:cs typeface="Itim" panose="00000500000000000000" pitchFamily="2" charset="-34"/>
                        </a:rPr>
                        <a:t>?</a:t>
                      </a:r>
                      <a:endParaRPr lang="en-US" sz="3600" dirty="0">
                        <a:solidFill>
                          <a:srgbClr val="FF0000"/>
                        </a:solidFill>
                        <a:effectLst/>
                        <a:latin typeface="Itim" panose="00000500000000000000" pitchFamily="2" charset="-34"/>
                        <a:ea typeface="Calibri" panose="020F0502020204030204" pitchFamily="34" charset="0"/>
                        <a:cs typeface="Itim" panose="00000500000000000000" pitchFamily="2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0195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47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617C9E1-B04E-4DCB-B4DA-B3F3F7516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7E71BFD3-D3FA-41AE-9C26-DE31C83C397B}"/>
              </a:ext>
            </a:extLst>
          </p:cNvPr>
          <p:cNvSpPr txBox="1"/>
          <p:nvPr/>
        </p:nvSpPr>
        <p:spPr>
          <a:xfrm>
            <a:off x="1186366" y="751344"/>
            <a:ext cx="1001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การใช้ 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just / already / yet </a:t>
            </a:r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BACAE81B-F6D7-4526-BDCD-F92991DCAEDC}"/>
              </a:ext>
            </a:extLst>
          </p:cNvPr>
          <p:cNvSpPr txBox="1"/>
          <p:nvPr/>
        </p:nvSpPr>
        <p:spPr>
          <a:xfrm>
            <a:off x="993438" y="1828801"/>
            <a:ext cx="103581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already =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เรียบร้อยแล้ว ใช้ในประโยคบอกเล่า โดยวางไว้หลัง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Verb to have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หน้ากริยาช่องที่ 3 หรือวางท้ายประโยคก็ได้</a:t>
            </a:r>
          </a:p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Ex : The bus 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has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already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pass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ed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. </a:t>
            </a:r>
          </a:p>
          <a:p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		The bus 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has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pass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ed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already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.</a:t>
            </a:r>
          </a:p>
          <a:p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	รถประจำทางวิ่งผ่านไปแล้ว</a:t>
            </a:r>
          </a:p>
        </p:txBody>
      </p:sp>
    </p:spTree>
    <p:extLst>
      <p:ext uri="{BB962C8B-B14F-4D97-AF65-F5344CB8AC3E}">
        <p14:creationId xmlns:p14="http://schemas.microsoft.com/office/powerpoint/2010/main" val="93283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617C9E1-B04E-4DCB-B4DA-B3F3F7516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7E71BFD3-D3FA-41AE-9C26-DE31C83C397B}"/>
              </a:ext>
            </a:extLst>
          </p:cNvPr>
          <p:cNvSpPr txBox="1"/>
          <p:nvPr/>
        </p:nvSpPr>
        <p:spPr>
          <a:xfrm>
            <a:off x="1186366" y="751344"/>
            <a:ext cx="1001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การใช้ 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just / already / yet </a:t>
            </a:r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BACAE81B-F6D7-4526-BDCD-F92991DCAEDC}"/>
              </a:ext>
            </a:extLst>
          </p:cNvPr>
          <p:cNvSpPr txBox="1"/>
          <p:nvPr/>
        </p:nvSpPr>
        <p:spPr>
          <a:xfrm>
            <a:off x="993438" y="1828801"/>
            <a:ext cx="103581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yet = 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ยัง   ใช้ในประโยคปฏิเสธและประโยคคำถาม โดยวางไว้กลางประโยค หรือ ท้ายประโยคก็ได้ถ้าใช้กับประโยคปฏิเสธวางหลัง 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Verb to have 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และหน้ากริยาช่องที่ 3 </a:t>
            </a:r>
          </a:p>
          <a:p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Ex : He </a:t>
            </a:r>
            <a:r>
              <a:rPr lang="en-US" sz="32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has not 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found his wallet </a:t>
            </a:r>
            <a:r>
              <a:rPr lang="en-US" sz="32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yet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.</a:t>
            </a:r>
          </a:p>
          <a:p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	        He </a:t>
            </a:r>
            <a:r>
              <a:rPr lang="en-US" sz="32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hasn't </a:t>
            </a:r>
            <a:r>
              <a:rPr lang="en-US" sz="32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yet</a:t>
            </a:r>
            <a:r>
              <a:rPr lang="en-US" sz="32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found his wallet.</a:t>
            </a:r>
            <a:endParaRPr lang="th-TH" sz="32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	        เขายังไม่พบกระเป๋าสตางค์ของเขา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Has 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he found his wallet </a:t>
            </a:r>
            <a:r>
              <a:rPr lang="en-US" sz="32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yet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? </a:t>
            </a:r>
            <a:endParaRPr lang="th-TH" sz="3200" dirty="0">
              <a:latin typeface="Itim" panose="00000500000000000000" pitchFamily="2" charset="-34"/>
              <a:cs typeface="Itim" panose="00000500000000000000" pitchFamily="2" charset="-34"/>
            </a:endParaRPr>
          </a:p>
          <a:p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	เขาพบกระเป๋าสตางค์ของเขาหรือยัง 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</a:p>
          <a:p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	No, he has not found it </a:t>
            </a:r>
            <a:r>
              <a:rPr lang="en-US" sz="32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yet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. 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  ไม่ค่ะ  เขายังไม่พบค่ะ</a:t>
            </a:r>
          </a:p>
        </p:txBody>
      </p:sp>
    </p:spTree>
    <p:extLst>
      <p:ext uri="{BB962C8B-B14F-4D97-AF65-F5344CB8AC3E}">
        <p14:creationId xmlns:p14="http://schemas.microsoft.com/office/powerpoint/2010/main" val="307420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617C9E1-B04E-4DCB-B4DA-B3F3F7516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7E71BFD3-D3FA-41AE-9C26-DE31C83C397B}"/>
              </a:ext>
            </a:extLst>
          </p:cNvPr>
          <p:cNvSpPr txBox="1"/>
          <p:nvPr/>
        </p:nvSpPr>
        <p:spPr>
          <a:xfrm>
            <a:off x="1593008" y="1946252"/>
            <a:ext cx="9366068" cy="156966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Itim" panose="00000500000000000000" pitchFamily="2" charset="-34"/>
                <a:cs typeface="Itim" panose="00000500000000000000" pitchFamily="2" charset="-34"/>
              </a:rPr>
              <a:t>S </a:t>
            </a:r>
            <a:r>
              <a:rPr lang="th-TH" sz="4800" dirty="0">
                <a:latin typeface="Itim" panose="00000500000000000000" pitchFamily="2" charset="-34"/>
                <a:cs typeface="Itim" panose="00000500000000000000" pitchFamily="2" charset="-34"/>
              </a:rPr>
              <a:t>  + </a:t>
            </a:r>
            <a:r>
              <a:rPr lang="en-US" sz="4800" dirty="0">
                <a:latin typeface="Itim" panose="00000500000000000000" pitchFamily="2" charset="-34"/>
                <a:cs typeface="Itim" panose="00000500000000000000" pitchFamily="2" charset="-34"/>
              </a:rPr>
              <a:t>  has  </a:t>
            </a:r>
            <a:r>
              <a:rPr lang="th-TH" sz="4800" dirty="0">
                <a:latin typeface="Itim" panose="00000500000000000000" pitchFamily="2" charset="-34"/>
                <a:cs typeface="Itim" panose="00000500000000000000" pitchFamily="2" charset="-34"/>
              </a:rPr>
              <a:t>(</a:t>
            </a:r>
            <a:r>
              <a:rPr lang="en-US" sz="4800" dirty="0">
                <a:latin typeface="Itim" panose="00000500000000000000" pitchFamily="2" charset="-34"/>
                <a:cs typeface="Itim" panose="00000500000000000000" pitchFamily="2" charset="-34"/>
              </a:rPr>
              <a:t>S </a:t>
            </a:r>
            <a:r>
              <a:rPr lang="th-TH" sz="4800" dirty="0">
                <a:latin typeface="Itim" panose="00000500000000000000" pitchFamily="2" charset="-34"/>
                <a:cs typeface="Itim" panose="00000500000000000000" pitchFamily="2" charset="-34"/>
              </a:rPr>
              <a:t>เอกพจน์)</a:t>
            </a:r>
            <a:r>
              <a:rPr lang="en-US" sz="4800" dirty="0">
                <a:latin typeface="Itim" panose="00000500000000000000" pitchFamily="2" charset="-34"/>
                <a:cs typeface="Itim" panose="00000500000000000000" pitchFamily="2" charset="-34"/>
              </a:rPr>
              <a:t>     + V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3</a:t>
            </a:r>
          </a:p>
          <a:p>
            <a:r>
              <a:rPr lang="en-US" sz="4800" dirty="0">
                <a:latin typeface="Itim" panose="00000500000000000000" pitchFamily="2" charset="-34"/>
                <a:cs typeface="Itim" panose="00000500000000000000" pitchFamily="2" charset="-34"/>
              </a:rPr>
              <a:t>		    have </a:t>
            </a:r>
            <a:r>
              <a:rPr lang="th-TH" sz="4800" dirty="0">
                <a:latin typeface="Itim" panose="00000500000000000000" pitchFamily="2" charset="-34"/>
                <a:cs typeface="Itim" panose="00000500000000000000" pitchFamily="2" charset="-34"/>
              </a:rPr>
              <a:t>(</a:t>
            </a:r>
            <a:r>
              <a:rPr lang="en-US" sz="4800" dirty="0">
                <a:latin typeface="Itim" panose="00000500000000000000" pitchFamily="2" charset="-34"/>
                <a:cs typeface="Itim" panose="00000500000000000000" pitchFamily="2" charset="-34"/>
              </a:rPr>
              <a:t>S </a:t>
            </a:r>
            <a:r>
              <a:rPr lang="th-TH" sz="4800" dirty="0">
                <a:latin typeface="Itim" panose="00000500000000000000" pitchFamily="2" charset="-34"/>
                <a:cs typeface="Itim" panose="00000500000000000000" pitchFamily="2" charset="-34"/>
              </a:rPr>
              <a:t>พหูพจน์)</a:t>
            </a:r>
            <a:r>
              <a:rPr lang="en-US" sz="48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endParaRPr lang="th-TH" sz="48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E22F9E9B-0929-455D-A9E0-5BCC8E8B4F97}"/>
              </a:ext>
            </a:extLst>
          </p:cNvPr>
          <p:cNvSpPr txBox="1"/>
          <p:nvPr/>
        </p:nvSpPr>
        <p:spPr>
          <a:xfrm>
            <a:off x="1593008" y="386010"/>
            <a:ext cx="9366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effectLst>
                  <a:glow rad="101600">
                    <a:srgbClr val="CC66FF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หลักการใช้</a:t>
            </a:r>
            <a:endParaRPr lang="en-US" sz="4800" dirty="0">
              <a:effectLst>
                <a:glow rad="101600">
                  <a:srgbClr val="CC66FF"/>
                </a:glo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algn="ctr"/>
            <a:r>
              <a:rPr lang="en-US" sz="48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Present Perfect Tense</a:t>
            </a:r>
            <a:endParaRPr lang="th-TH" sz="48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FF6CBCB0-4CEE-4F5C-893E-4CE4766EB843}"/>
              </a:ext>
            </a:extLst>
          </p:cNvPr>
          <p:cNvSpPr txBox="1"/>
          <p:nvPr/>
        </p:nvSpPr>
        <p:spPr>
          <a:xfrm>
            <a:off x="1593008" y="4319589"/>
            <a:ext cx="9016404" cy="193899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เช่น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I 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have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liv</a:t>
            </a:r>
            <a:r>
              <a:rPr lang="en-US" sz="4000" u="sng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ed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in London since 1989.</a:t>
            </a:r>
          </a:p>
          <a:p>
            <a:pPr algn="ctr"/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ฉันอาศัยอยู่ในลอนดอนตั้งแต่ปี ค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.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ศ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. 1989</a:t>
            </a:r>
          </a:p>
          <a:p>
            <a:pPr algn="ctr"/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(ปัจจุบันก็ยังอยู่ที่ลอนดอน)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endParaRPr lang="th-TH" sz="40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F19DAC41-91B5-45A8-BCDC-333DBD9AB995}"/>
              </a:ext>
            </a:extLst>
          </p:cNvPr>
          <p:cNvSpPr txBox="1"/>
          <p:nvPr/>
        </p:nvSpPr>
        <p:spPr>
          <a:xfrm>
            <a:off x="1819573" y="3392589"/>
            <a:ext cx="42906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 </a:t>
            </a:r>
            <a:r>
              <a:rPr lang="th-TH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+ 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have + V</a:t>
            </a:r>
            <a:r>
              <a:rPr lang="en-US" sz="28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3</a:t>
            </a:r>
          </a:p>
          <a:p>
            <a:r>
              <a:rPr lang="en-US" sz="4800" dirty="0">
                <a:latin typeface="Itim" panose="00000500000000000000" pitchFamily="2" charset="-34"/>
                <a:cs typeface="Itim" panose="00000500000000000000" pitchFamily="2" charset="-34"/>
              </a:rPr>
              <a:t>		</a:t>
            </a:r>
            <a:endParaRPr lang="th-TH" sz="48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cxnSp>
        <p:nvCxnSpPr>
          <p:cNvPr id="11" name="ลูกศรเชื่อมต่อแบบตรง 10">
            <a:extLst>
              <a:ext uri="{FF2B5EF4-FFF2-40B4-BE49-F238E27FC236}">
                <a16:creationId xmlns:a16="http://schemas.microsoft.com/office/drawing/2014/main" id="{F74E1F7D-4CDE-4727-AD2C-AF10DB9C3719}"/>
              </a:ext>
            </a:extLst>
          </p:cNvPr>
          <p:cNvCxnSpPr>
            <a:cxnSpLocks/>
          </p:cNvCxnSpPr>
          <p:nvPr/>
        </p:nvCxnSpPr>
        <p:spPr>
          <a:xfrm flipH="1">
            <a:off x="2984101" y="4115864"/>
            <a:ext cx="1" cy="309979"/>
          </a:xfrm>
          <a:prstGeom prst="straightConnector1">
            <a:avLst/>
          </a:prstGeom>
          <a:ln w="762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>
            <a:extLst>
              <a:ext uri="{FF2B5EF4-FFF2-40B4-BE49-F238E27FC236}">
                <a16:creationId xmlns:a16="http://schemas.microsoft.com/office/drawing/2014/main" id="{02C2CA93-09AD-4F04-87D6-87A38713AF88}"/>
              </a:ext>
            </a:extLst>
          </p:cNvPr>
          <p:cNvCxnSpPr>
            <a:cxnSpLocks/>
          </p:cNvCxnSpPr>
          <p:nvPr/>
        </p:nvCxnSpPr>
        <p:spPr>
          <a:xfrm>
            <a:off x="3872118" y="4172136"/>
            <a:ext cx="0" cy="309979"/>
          </a:xfrm>
          <a:prstGeom prst="straightConnector1">
            <a:avLst/>
          </a:prstGeom>
          <a:ln w="762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>
            <a:extLst>
              <a:ext uri="{FF2B5EF4-FFF2-40B4-BE49-F238E27FC236}">
                <a16:creationId xmlns:a16="http://schemas.microsoft.com/office/drawing/2014/main" id="{491108D9-F929-460F-98F9-C65029B5C2F8}"/>
              </a:ext>
            </a:extLst>
          </p:cNvPr>
          <p:cNvCxnSpPr>
            <a:cxnSpLocks/>
          </p:cNvCxnSpPr>
          <p:nvPr/>
        </p:nvCxnSpPr>
        <p:spPr>
          <a:xfrm>
            <a:off x="5304678" y="4150952"/>
            <a:ext cx="0" cy="309979"/>
          </a:xfrm>
          <a:prstGeom prst="straightConnector1">
            <a:avLst/>
          </a:prstGeom>
          <a:ln w="762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05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617C9E1-B04E-4DCB-B4DA-B3F3F7516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7E71BFD3-D3FA-41AE-9C26-DE31C83C397B}"/>
              </a:ext>
            </a:extLst>
          </p:cNvPr>
          <p:cNvSpPr txBox="1"/>
          <p:nvPr/>
        </p:nvSpPr>
        <p:spPr>
          <a:xfrm>
            <a:off x="1186366" y="751344"/>
            <a:ext cx="1001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การใช้  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ever </a:t>
            </a:r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และ  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never</a:t>
            </a:r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BACAE81B-F6D7-4526-BDCD-F92991DCAEDC}"/>
              </a:ext>
            </a:extLst>
          </p:cNvPr>
          <p:cNvSpPr txBox="1"/>
          <p:nvPr/>
        </p:nvSpPr>
        <p:spPr>
          <a:xfrm>
            <a:off x="993438" y="1828801"/>
            <a:ext cx="103581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 ever = 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เคย ใช้ในประโยคคำถาม หรือ ปฏิเสธโดยวางไว้หลัง 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Verb to have 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และหน้ากริยาช่องที่ 3 </a:t>
            </a:r>
          </a:p>
          <a:p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Ex : Have you ever been to </a:t>
            </a:r>
            <a:r>
              <a:rPr lang="en-US" sz="3200" dirty="0" err="1">
                <a:latin typeface="Itim" panose="00000500000000000000" pitchFamily="2" charset="-34"/>
                <a:cs typeface="Itim" panose="00000500000000000000" pitchFamily="2" charset="-34"/>
              </a:rPr>
              <a:t>Yala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? 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คุณเคยไปยะลาไหม 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</a:p>
          <a:p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	No, I have not ever been to </a:t>
            </a:r>
            <a:r>
              <a:rPr lang="en-US" sz="3200" dirty="0" err="1">
                <a:latin typeface="Itim" panose="00000500000000000000" pitchFamily="2" charset="-34"/>
                <a:cs typeface="Itim" panose="00000500000000000000" pitchFamily="2" charset="-34"/>
              </a:rPr>
              <a:t>Yala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. </a:t>
            </a:r>
          </a:p>
          <a:p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ไม่ค่ะ  ฉันไม่เคยไปพัทยา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8F7D67F-099A-4D13-BD8F-6470F2E94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59" y="3236365"/>
            <a:ext cx="2870291" cy="287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9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617C9E1-B04E-4DCB-B4DA-B3F3F7516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7E71BFD3-D3FA-41AE-9C26-DE31C83C397B}"/>
              </a:ext>
            </a:extLst>
          </p:cNvPr>
          <p:cNvSpPr txBox="1"/>
          <p:nvPr/>
        </p:nvSpPr>
        <p:spPr>
          <a:xfrm>
            <a:off x="1186366" y="751344"/>
            <a:ext cx="1001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การใช้  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ever </a:t>
            </a:r>
            <a:r>
              <a:rPr lang="th-TH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และ  </a:t>
            </a:r>
            <a:r>
              <a:rPr lang="en-US" sz="4000" dirty="0">
                <a:solidFill>
                  <a:prstClr val="black"/>
                </a:solidFill>
                <a:effectLst>
                  <a:glow rad="101600">
                    <a:srgbClr val="FFFF00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never</a:t>
            </a:r>
            <a:endParaRPr lang="th-TH" sz="36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BACAE81B-F6D7-4526-BDCD-F92991DCAEDC}"/>
              </a:ext>
            </a:extLst>
          </p:cNvPr>
          <p:cNvSpPr txBox="1"/>
          <p:nvPr/>
        </p:nvSpPr>
        <p:spPr>
          <a:xfrm>
            <a:off x="993438" y="1828801"/>
            <a:ext cx="103581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 never = 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ไม่เคย ใช้ในประโยคบอกเล่าแต่ให้ความหมายเป็นปฏิเสธ โดยวางไว้หลัง 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Verb to have 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และหน้ากริยาช่องที่ 3 </a:t>
            </a:r>
          </a:p>
          <a:p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Ex : </a:t>
            </a:r>
            <a:r>
              <a:rPr lang="en-US" sz="3200" dirty="0" err="1">
                <a:latin typeface="Itim" panose="00000500000000000000" pitchFamily="2" charset="-34"/>
                <a:cs typeface="Itim" panose="00000500000000000000" pitchFamily="2" charset="-34"/>
              </a:rPr>
              <a:t>Preecha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 has never been to </a:t>
            </a:r>
            <a:r>
              <a:rPr lang="en-US" sz="3200" dirty="0" err="1">
                <a:latin typeface="Itim" panose="00000500000000000000" pitchFamily="2" charset="-34"/>
                <a:cs typeface="Itim" panose="00000500000000000000" pitchFamily="2" charset="-34"/>
              </a:rPr>
              <a:t>Yala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.</a:t>
            </a:r>
          </a:p>
          <a:p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th-TH" sz="3200" dirty="0">
                <a:latin typeface="Itim" panose="00000500000000000000" pitchFamily="2" charset="-34"/>
                <a:cs typeface="Itim" panose="00000500000000000000" pitchFamily="2" charset="-34"/>
              </a:rPr>
              <a:t>       ปรีชาไม่เคยไปยะลา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E19E0BF-36BD-4D2D-8851-718E53F66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71" y="3263537"/>
            <a:ext cx="2976970" cy="297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6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617C9E1-B04E-4DCB-B4DA-B3F3F7516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7E71BFD3-D3FA-41AE-9C26-DE31C83C397B}"/>
              </a:ext>
            </a:extLst>
          </p:cNvPr>
          <p:cNvSpPr txBox="1"/>
          <p:nvPr/>
        </p:nvSpPr>
        <p:spPr>
          <a:xfrm>
            <a:off x="1593008" y="1946252"/>
            <a:ext cx="9366068" cy="156966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Itim" panose="00000500000000000000" pitchFamily="2" charset="-34"/>
                <a:cs typeface="Itim" panose="00000500000000000000" pitchFamily="2" charset="-34"/>
              </a:rPr>
              <a:t>S </a:t>
            </a:r>
            <a:r>
              <a:rPr lang="th-TH" sz="4800" dirty="0">
                <a:latin typeface="Itim" panose="00000500000000000000" pitchFamily="2" charset="-34"/>
                <a:cs typeface="Itim" panose="00000500000000000000" pitchFamily="2" charset="-34"/>
              </a:rPr>
              <a:t>  + </a:t>
            </a:r>
            <a:r>
              <a:rPr lang="en-US" sz="4800" dirty="0">
                <a:latin typeface="Itim" panose="00000500000000000000" pitchFamily="2" charset="-34"/>
                <a:cs typeface="Itim" panose="00000500000000000000" pitchFamily="2" charset="-34"/>
              </a:rPr>
              <a:t>  has  </a:t>
            </a:r>
            <a:r>
              <a:rPr lang="th-TH" sz="4800" dirty="0">
                <a:latin typeface="Itim" panose="00000500000000000000" pitchFamily="2" charset="-34"/>
                <a:cs typeface="Itim" panose="00000500000000000000" pitchFamily="2" charset="-34"/>
              </a:rPr>
              <a:t>(</a:t>
            </a:r>
            <a:r>
              <a:rPr lang="en-US" sz="4800" dirty="0">
                <a:latin typeface="Itim" panose="00000500000000000000" pitchFamily="2" charset="-34"/>
                <a:cs typeface="Itim" panose="00000500000000000000" pitchFamily="2" charset="-34"/>
              </a:rPr>
              <a:t>S </a:t>
            </a:r>
            <a:r>
              <a:rPr lang="th-TH" sz="4800" dirty="0">
                <a:latin typeface="Itim" panose="00000500000000000000" pitchFamily="2" charset="-34"/>
                <a:cs typeface="Itim" panose="00000500000000000000" pitchFamily="2" charset="-34"/>
              </a:rPr>
              <a:t>เอกพจน์)</a:t>
            </a:r>
            <a:r>
              <a:rPr lang="en-US" sz="4800" dirty="0">
                <a:latin typeface="Itim" panose="00000500000000000000" pitchFamily="2" charset="-34"/>
                <a:cs typeface="Itim" panose="00000500000000000000" pitchFamily="2" charset="-34"/>
              </a:rPr>
              <a:t>     + V</a:t>
            </a:r>
            <a:r>
              <a:rPr lang="en-US" sz="3600" dirty="0">
                <a:latin typeface="Itim" panose="00000500000000000000" pitchFamily="2" charset="-34"/>
                <a:cs typeface="Itim" panose="00000500000000000000" pitchFamily="2" charset="-34"/>
              </a:rPr>
              <a:t>3</a:t>
            </a:r>
          </a:p>
          <a:p>
            <a:r>
              <a:rPr lang="en-US" sz="4800" dirty="0">
                <a:latin typeface="Itim" panose="00000500000000000000" pitchFamily="2" charset="-34"/>
                <a:cs typeface="Itim" panose="00000500000000000000" pitchFamily="2" charset="-34"/>
              </a:rPr>
              <a:t>		    have </a:t>
            </a:r>
            <a:r>
              <a:rPr lang="th-TH" sz="4800" dirty="0">
                <a:latin typeface="Itim" panose="00000500000000000000" pitchFamily="2" charset="-34"/>
                <a:cs typeface="Itim" panose="00000500000000000000" pitchFamily="2" charset="-34"/>
              </a:rPr>
              <a:t>(</a:t>
            </a:r>
            <a:r>
              <a:rPr lang="en-US" sz="4800" dirty="0">
                <a:latin typeface="Itim" panose="00000500000000000000" pitchFamily="2" charset="-34"/>
                <a:cs typeface="Itim" panose="00000500000000000000" pitchFamily="2" charset="-34"/>
              </a:rPr>
              <a:t>S </a:t>
            </a:r>
            <a:r>
              <a:rPr lang="th-TH" sz="4800" dirty="0">
                <a:latin typeface="Itim" panose="00000500000000000000" pitchFamily="2" charset="-34"/>
                <a:cs typeface="Itim" panose="00000500000000000000" pitchFamily="2" charset="-34"/>
              </a:rPr>
              <a:t>พหูพจน์)</a:t>
            </a:r>
            <a:r>
              <a:rPr lang="en-US" sz="48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endParaRPr lang="th-TH" sz="48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E22F9E9B-0929-455D-A9E0-5BCC8E8B4F97}"/>
              </a:ext>
            </a:extLst>
          </p:cNvPr>
          <p:cNvSpPr txBox="1"/>
          <p:nvPr/>
        </p:nvSpPr>
        <p:spPr>
          <a:xfrm>
            <a:off x="1593008" y="386010"/>
            <a:ext cx="9366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effectLst>
                  <a:glow rad="101600">
                    <a:srgbClr val="CC66FF"/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หลักการใช้</a:t>
            </a:r>
            <a:endParaRPr lang="en-US" sz="4800" dirty="0">
              <a:effectLst>
                <a:glow rad="101600">
                  <a:srgbClr val="CC66FF"/>
                </a:glo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algn="ctr"/>
            <a:r>
              <a:rPr lang="en-US" sz="48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Present Perfect Tense</a:t>
            </a:r>
            <a:endParaRPr lang="th-TH" sz="48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FF6CBCB0-4CEE-4F5C-893E-4CE4766EB843}"/>
              </a:ext>
            </a:extLst>
          </p:cNvPr>
          <p:cNvSpPr txBox="1"/>
          <p:nvPr/>
        </p:nvSpPr>
        <p:spPr>
          <a:xfrm>
            <a:off x="1862448" y="4853856"/>
            <a:ext cx="8467103" cy="132343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เช่น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It 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has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stop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ped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raining.</a:t>
            </a:r>
          </a:p>
          <a:p>
            <a:pPr algn="ctr"/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      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ฝนหยุดตกแล้ว (แต่ถนนยังเปียกอยู่)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F19DAC41-91B5-45A8-BCDC-333DBD9AB995}"/>
              </a:ext>
            </a:extLst>
          </p:cNvPr>
          <p:cNvSpPr txBox="1"/>
          <p:nvPr/>
        </p:nvSpPr>
        <p:spPr>
          <a:xfrm>
            <a:off x="3297402" y="3740406"/>
            <a:ext cx="42906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 </a:t>
            </a:r>
            <a:r>
              <a:rPr lang="th-TH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+ 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has + V</a:t>
            </a:r>
            <a:r>
              <a:rPr lang="en-US" sz="28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3</a:t>
            </a:r>
          </a:p>
          <a:p>
            <a:r>
              <a:rPr lang="en-US" sz="4800" dirty="0">
                <a:latin typeface="Itim" panose="00000500000000000000" pitchFamily="2" charset="-34"/>
                <a:cs typeface="Itim" panose="00000500000000000000" pitchFamily="2" charset="-34"/>
              </a:rPr>
              <a:t>		</a:t>
            </a:r>
            <a:endParaRPr lang="th-TH" sz="48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cxnSp>
        <p:nvCxnSpPr>
          <p:cNvPr id="11" name="ลูกศรเชื่อมต่อแบบตรง 10">
            <a:extLst>
              <a:ext uri="{FF2B5EF4-FFF2-40B4-BE49-F238E27FC236}">
                <a16:creationId xmlns:a16="http://schemas.microsoft.com/office/drawing/2014/main" id="{F74E1F7D-4CDE-4727-AD2C-AF10DB9C3719}"/>
              </a:ext>
            </a:extLst>
          </p:cNvPr>
          <p:cNvCxnSpPr>
            <a:cxnSpLocks/>
          </p:cNvCxnSpPr>
          <p:nvPr/>
        </p:nvCxnSpPr>
        <p:spPr>
          <a:xfrm flipH="1">
            <a:off x="4342638" y="4569301"/>
            <a:ext cx="1" cy="309979"/>
          </a:xfrm>
          <a:prstGeom prst="straightConnector1">
            <a:avLst/>
          </a:prstGeom>
          <a:ln w="762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>
            <a:extLst>
              <a:ext uri="{FF2B5EF4-FFF2-40B4-BE49-F238E27FC236}">
                <a16:creationId xmlns:a16="http://schemas.microsoft.com/office/drawing/2014/main" id="{02C2CA93-09AD-4F04-87D6-87A38713AF88}"/>
              </a:ext>
            </a:extLst>
          </p:cNvPr>
          <p:cNvCxnSpPr>
            <a:cxnSpLocks/>
          </p:cNvCxnSpPr>
          <p:nvPr/>
        </p:nvCxnSpPr>
        <p:spPr>
          <a:xfrm>
            <a:off x="5191467" y="4539075"/>
            <a:ext cx="0" cy="309979"/>
          </a:xfrm>
          <a:prstGeom prst="straightConnector1">
            <a:avLst/>
          </a:prstGeom>
          <a:ln w="762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>
            <a:extLst>
              <a:ext uri="{FF2B5EF4-FFF2-40B4-BE49-F238E27FC236}">
                <a16:creationId xmlns:a16="http://schemas.microsoft.com/office/drawing/2014/main" id="{491108D9-F929-460F-98F9-C65029B5C2F8}"/>
              </a:ext>
            </a:extLst>
          </p:cNvPr>
          <p:cNvCxnSpPr>
            <a:cxnSpLocks/>
          </p:cNvCxnSpPr>
          <p:nvPr/>
        </p:nvCxnSpPr>
        <p:spPr>
          <a:xfrm>
            <a:off x="6454210" y="4539075"/>
            <a:ext cx="0" cy="309979"/>
          </a:xfrm>
          <a:prstGeom prst="straightConnector1">
            <a:avLst/>
          </a:prstGeom>
          <a:ln w="762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58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50FB17-D46C-4FDB-BFDB-D7C550DA37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188" y="738816"/>
            <a:ext cx="9825445" cy="4872446"/>
          </a:xfrm>
        </p:spPr>
        <p:txBody>
          <a:bodyPr>
            <a:normAutofit fontScale="90000"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			</a:t>
            </a:r>
            <a:r>
              <a:rPr lang="th-TH" b="1" dirty="0">
                <a:solidFill>
                  <a:srgbClr val="FF3399"/>
                </a:solidFill>
                <a:effectLst>
                  <a:glow rad="101600">
                    <a:srgbClr val="66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เพลง กริยา </a:t>
            </a:r>
            <a:r>
              <a:rPr lang="en-US" b="1" dirty="0">
                <a:solidFill>
                  <a:srgbClr val="FF3399"/>
                </a:solidFill>
                <a:effectLst>
                  <a:glow rad="101600">
                    <a:srgbClr val="66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3 </a:t>
            </a:r>
            <a:r>
              <a:rPr lang="th-TH" b="1" dirty="0">
                <a:solidFill>
                  <a:srgbClr val="FF3399"/>
                </a:solidFill>
                <a:effectLst>
                  <a:glow rad="101600">
                    <a:srgbClr val="66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ช่อง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</a:b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ช่อง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1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คือ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Verb1 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ไม่ผัน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แต่เติม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–s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ได้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ช่อง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2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รูปเปลี่ยนไป ส่วนใหญ่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ผัน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แค่ 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สระ</a:t>
            </a:r>
            <a:b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	ช่อง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3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สังเกตง่าย มัก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ลงท้าย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ด้วย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จ๊ะ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ครู</a:t>
            </a:r>
            <a:r>
              <a:rPr lang="th-TH" b="1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โบว์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สอนให้นะ กริยา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3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ช่อง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ไม่ยาก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</a:b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2DB19E-D351-47EB-A877-ACFD1F1CF9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346" y="3903884"/>
            <a:ext cx="3539685" cy="25918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41461B-CFE8-490F-8B44-87513C4CB5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" t="8520" r="6216" b="7564"/>
          <a:stretch/>
        </p:blipFill>
        <p:spPr>
          <a:xfrm>
            <a:off x="2654696" y="4028758"/>
            <a:ext cx="3376984" cy="259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3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50FB17-D46C-4FDB-BFDB-D7C550DA37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C1B8CB-BB90-412E-BFA6-2412B1F46A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78" y="1363555"/>
            <a:ext cx="4662747" cy="46627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592" y="1596769"/>
            <a:ext cx="9825445" cy="4872446"/>
          </a:xfrm>
        </p:spPr>
        <p:txBody>
          <a:bodyPr>
            <a:normAutofit fontScale="90000"/>
          </a:bodyPr>
          <a:lstStyle/>
          <a:p>
            <a:r>
              <a:rPr lang="th-TH" b="1" dirty="0">
                <a:effectLst>
                  <a:glow rad="101600">
                    <a:schemeClr val="accent1">
                      <a:satMod val="1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		</a:t>
            </a:r>
            <a:br>
              <a:rPr lang="th-TH" b="1" dirty="0">
                <a:effectLst>
                  <a:glow rad="101600">
                    <a:schemeClr val="accent1">
                      <a:satMod val="1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th-TH" b="1" dirty="0">
                <a:effectLst>
                  <a:glow rad="101600">
                    <a:schemeClr val="accent1">
                      <a:satMod val="1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	    ตัวอย่างกริยา </a:t>
            </a:r>
            <a:r>
              <a:rPr lang="en-US" b="1" dirty="0">
                <a:effectLst>
                  <a:glow rad="101600">
                    <a:schemeClr val="accent1">
                      <a:satMod val="1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3 </a:t>
            </a:r>
            <a:r>
              <a:rPr lang="th-TH" b="1" dirty="0">
                <a:effectLst>
                  <a:glow rad="101600">
                    <a:schemeClr val="accent1">
                      <a:satMod val="1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ช่อง ตามเพลง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</a:b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take  	t</a:t>
            </a:r>
            <a:r>
              <a:rPr lang="en-US" sz="4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oo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k 	take</a:t>
            </a:r>
            <a:r>
              <a:rPr lang="en-US" sz="4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n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th-TH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	เอา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b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	eat 		</a:t>
            </a:r>
            <a:r>
              <a:rPr lang="en-US" sz="4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a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t</a:t>
            </a:r>
            <a:r>
              <a:rPr lang="en-US" sz="4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e 	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	eate</a:t>
            </a:r>
            <a:r>
              <a:rPr lang="en-US" sz="4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n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th-TH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	กิน</a:t>
            </a:r>
            <a:b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	be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Itim" panose="00000500000000000000" pitchFamily="2" charset="-34"/>
              </a:rPr>
              <a:t>g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in 	be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Itim" panose="00000500000000000000" pitchFamily="2" charset="-34"/>
              </a:rPr>
              <a:t>g</a:t>
            </a:r>
            <a:r>
              <a:rPr lang="en-US" sz="4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a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n 	be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Itim" panose="00000500000000000000" pitchFamily="2" charset="-34"/>
              </a:rPr>
              <a:t>g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u</a:t>
            </a:r>
            <a:r>
              <a:rPr lang="en-US" sz="4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n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th-TH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	เริ่มต้น</a:t>
            </a:r>
            <a:b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	for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Itim" panose="00000500000000000000" pitchFamily="2" charset="-34"/>
              </a:rPr>
              <a:t>g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et 	for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Itim" panose="00000500000000000000" pitchFamily="2" charset="-34"/>
              </a:rPr>
              <a:t>g</a:t>
            </a:r>
            <a:r>
              <a:rPr lang="en-US" sz="4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o</a:t>
            </a:r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t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	for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Itim" panose="00000500000000000000" pitchFamily="2" charset="-34"/>
              </a:rPr>
              <a:t>g</a:t>
            </a:r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otte</a:t>
            </a:r>
            <a:r>
              <a:rPr lang="en-US" sz="4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n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  </a:t>
            </a:r>
            <a:r>
              <a:rPr lang="th-TH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	ลืม</a:t>
            </a:r>
            <a:br>
              <a:rPr lang="th-TH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th-TH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Itim" panose="00000500000000000000" pitchFamily="2" charset="-34"/>
              </a:rPr>
              <a:t>g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ive 	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Itim" panose="00000500000000000000" pitchFamily="2" charset="-34"/>
              </a:rPr>
              <a:t>g</a:t>
            </a:r>
            <a:r>
              <a:rPr lang="en-US" sz="4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a</a:t>
            </a:r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v</a:t>
            </a:r>
            <a:r>
              <a:rPr lang="en-US" sz="4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e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Itim" panose="00000500000000000000" pitchFamily="2" charset="-34"/>
              </a:rPr>
              <a:t>g</a:t>
            </a:r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ive</a:t>
            </a:r>
            <a:r>
              <a:rPr lang="en-US" sz="4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n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r>
              <a:rPr lang="th-TH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	ให้</a:t>
            </a:r>
            <a:b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	blow	bl</a:t>
            </a:r>
            <a:r>
              <a:rPr lang="en-US" sz="4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e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w	blow</a:t>
            </a:r>
            <a:r>
              <a:rPr lang="en-US" sz="4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n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		</a:t>
            </a:r>
            <a:r>
              <a:rPr lang="th-TH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เป่า</a:t>
            </a:r>
            <a:b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						</a:t>
            </a:r>
            <a:b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					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**</a:t>
            </a:r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เป็นแค่ส่วนหนึ่งใช้ไม่ได้กับทุกตัว</a:t>
            </a:r>
            <a:b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</a:b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94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BAE9398-C6D5-4BD2-B79D-F1FC92FBDE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rgbClr val="33CCFF"/>
            </a:fgClr>
            <a:bgClr>
              <a:schemeClr val="bg1"/>
            </a:bgClr>
          </a:patt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48B4C288-ABEA-4CB9-A9F8-2AC5FF768226}"/>
              </a:ext>
            </a:extLst>
          </p:cNvPr>
          <p:cNvSpPr/>
          <p:nvPr/>
        </p:nvSpPr>
        <p:spPr>
          <a:xfrm>
            <a:off x="431075" y="339634"/>
            <a:ext cx="11286308" cy="6113417"/>
          </a:xfrm>
          <a:prstGeom prst="roundRect">
            <a:avLst/>
          </a:prstGeom>
          <a:ln w="76200">
            <a:solidFill>
              <a:srgbClr val="CC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C476122D-53B1-4149-9209-CC8DD246FD09}"/>
              </a:ext>
            </a:extLst>
          </p:cNvPr>
          <p:cNvSpPr txBox="1"/>
          <p:nvPr/>
        </p:nvSpPr>
        <p:spPr>
          <a:xfrm>
            <a:off x="1267098" y="801155"/>
            <a:ext cx="96718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err="1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กฏ</a:t>
            </a:r>
            <a:r>
              <a:rPr lang="th-TH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การเติม 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ed </a:t>
            </a:r>
            <a:r>
              <a:rPr lang="th-TH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ที่คำกริยา </a:t>
            </a:r>
          </a:p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	1. </a:t>
            </a:r>
            <a:r>
              <a:rPr lang="th-TH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เติมเฉพาะ 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d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เมื่อกริยานั้นลง</a:t>
            </a:r>
            <a:r>
              <a:rPr lang="th-TH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ท้ายด้วย 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อยู่แล้ว เช่น  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love-lov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d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, realize-realiz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d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, waste-waste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d</a:t>
            </a:r>
          </a:p>
          <a:p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	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99B6BC1-0A9C-4BA5-B265-4280768A1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20" y="2763652"/>
            <a:ext cx="3689399" cy="3689399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64CD93AA-715B-47C8-AA9E-790E2C56CB7F}"/>
              </a:ext>
            </a:extLst>
          </p:cNvPr>
          <p:cNvSpPr txBox="1"/>
          <p:nvPr/>
        </p:nvSpPr>
        <p:spPr>
          <a:xfrm>
            <a:off x="9128150" y="4743559"/>
            <a:ext cx="2345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lov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d</a:t>
            </a:r>
            <a:endParaRPr lang="th-TH" sz="3600" dirty="0">
              <a:solidFill>
                <a:srgbClr val="0000CC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241CF6C2-8230-4637-91AE-BDA7B0B9CF7D}"/>
              </a:ext>
            </a:extLst>
          </p:cNvPr>
          <p:cNvSpPr txBox="1"/>
          <p:nvPr/>
        </p:nvSpPr>
        <p:spPr>
          <a:xfrm>
            <a:off x="2341861" y="4743559"/>
            <a:ext cx="2345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lov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e</a:t>
            </a:r>
            <a:endParaRPr lang="th-TH" sz="3600" dirty="0">
              <a:solidFill>
                <a:srgbClr val="0000CC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9" name="ลูกศร: ขวาท้ายบาก 8">
            <a:extLst>
              <a:ext uri="{FF2B5EF4-FFF2-40B4-BE49-F238E27FC236}">
                <a16:creationId xmlns:a16="http://schemas.microsoft.com/office/drawing/2014/main" id="{369E6593-801A-4795-9E58-16E8056A0B4A}"/>
              </a:ext>
            </a:extLst>
          </p:cNvPr>
          <p:cNvSpPr/>
          <p:nvPr/>
        </p:nvSpPr>
        <p:spPr>
          <a:xfrm>
            <a:off x="8247144" y="4717987"/>
            <a:ext cx="956975" cy="759031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V3</a:t>
            </a:r>
            <a:endParaRPr lang="th-TH" sz="2400" b="1" dirty="0">
              <a:solidFill>
                <a:srgbClr val="FF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0" name="ลูกศร: ขวาท้ายบาก 9">
            <a:extLst>
              <a:ext uri="{FF2B5EF4-FFF2-40B4-BE49-F238E27FC236}">
                <a16:creationId xmlns:a16="http://schemas.microsoft.com/office/drawing/2014/main" id="{32077095-6700-42FE-9FE3-4D865B7FF818}"/>
              </a:ext>
            </a:extLst>
          </p:cNvPr>
          <p:cNvSpPr/>
          <p:nvPr/>
        </p:nvSpPr>
        <p:spPr>
          <a:xfrm>
            <a:off x="1662673" y="4692414"/>
            <a:ext cx="956975" cy="759031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V1</a:t>
            </a:r>
            <a:endParaRPr lang="th-TH" sz="2400" b="1" dirty="0">
              <a:solidFill>
                <a:srgbClr val="FF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0834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BAE9398-C6D5-4BD2-B79D-F1FC92FBDE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rgbClr val="33CCFF"/>
            </a:fgClr>
            <a:bgClr>
              <a:schemeClr val="bg1"/>
            </a:bgClr>
          </a:patt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48B4C288-ABEA-4CB9-A9F8-2AC5FF768226}"/>
              </a:ext>
            </a:extLst>
          </p:cNvPr>
          <p:cNvSpPr/>
          <p:nvPr/>
        </p:nvSpPr>
        <p:spPr>
          <a:xfrm>
            <a:off x="431075" y="339634"/>
            <a:ext cx="11286308" cy="6113417"/>
          </a:xfrm>
          <a:prstGeom prst="roundRect">
            <a:avLst/>
          </a:prstGeom>
          <a:ln w="76200">
            <a:solidFill>
              <a:srgbClr val="CC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C476122D-53B1-4149-9209-CC8DD246FD09}"/>
              </a:ext>
            </a:extLst>
          </p:cNvPr>
          <p:cNvSpPr txBox="1"/>
          <p:nvPr/>
        </p:nvSpPr>
        <p:spPr>
          <a:xfrm>
            <a:off x="1267098" y="801155"/>
            <a:ext cx="96718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err="1">
                <a:solidFill>
                  <a:srgbClr val="CC00CC"/>
                </a:solidFill>
                <a:effectLst>
                  <a:glow rad="63500">
                    <a:schemeClr val="accent1">
                      <a:satMod val="175000"/>
                      <a:alpha val="39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กฏ</a:t>
            </a:r>
            <a:r>
              <a:rPr lang="th-TH" sz="4000" dirty="0">
                <a:solidFill>
                  <a:srgbClr val="CC00CC"/>
                </a:solidFill>
                <a:effectLst>
                  <a:glow rad="63500">
                    <a:schemeClr val="accent1">
                      <a:satMod val="175000"/>
                      <a:alpha val="39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การเติม </a:t>
            </a:r>
            <a:r>
              <a:rPr lang="en-US" sz="4000" dirty="0">
                <a:solidFill>
                  <a:srgbClr val="CC00CC"/>
                </a:solidFill>
                <a:effectLst>
                  <a:glow rad="63500">
                    <a:schemeClr val="accent1">
                      <a:satMod val="175000"/>
                      <a:alpha val="39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ed </a:t>
            </a:r>
            <a:r>
              <a:rPr lang="th-TH" sz="4000" dirty="0">
                <a:solidFill>
                  <a:srgbClr val="CC00CC"/>
                </a:solidFill>
                <a:effectLst>
                  <a:glow rad="63500">
                    <a:schemeClr val="accent1">
                      <a:satMod val="175000"/>
                      <a:alpha val="39000"/>
                    </a:schemeClr>
                  </a:glo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ที่คำกริยา </a:t>
            </a:r>
          </a:p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2. เปลี่ยน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y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เป็น </a:t>
            </a:r>
            <a:r>
              <a:rPr lang="en-US" sz="4000" dirty="0" err="1">
                <a:latin typeface="Itim" panose="00000500000000000000" pitchFamily="2" charset="-34"/>
                <a:cs typeface="Itim" panose="00000500000000000000" pitchFamily="2" charset="-34"/>
              </a:rPr>
              <a:t>i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ก่อนเติม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ed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ถ้าหน้า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y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เป็นพยัญชนะ เช่น 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cry-cr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ied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, reply-replied,</a:t>
            </a:r>
          </a:p>
          <a:p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 try-tr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ied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) 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722FD79-813F-4EEF-8ADC-80EC36EAB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966" y="2997865"/>
            <a:ext cx="4350580" cy="3335908"/>
          </a:xfrm>
          <a:prstGeom prst="rect">
            <a:avLst/>
          </a:prstGeom>
        </p:spPr>
      </p:pic>
      <p:sp>
        <p:nvSpPr>
          <p:cNvPr id="7" name="ลูกศร: ขวาท้ายบาก 6">
            <a:extLst>
              <a:ext uri="{FF2B5EF4-FFF2-40B4-BE49-F238E27FC236}">
                <a16:creationId xmlns:a16="http://schemas.microsoft.com/office/drawing/2014/main" id="{C4856DFA-2A79-48D3-9703-B81021EBF9B0}"/>
              </a:ext>
            </a:extLst>
          </p:cNvPr>
          <p:cNvSpPr/>
          <p:nvPr/>
        </p:nvSpPr>
        <p:spPr>
          <a:xfrm>
            <a:off x="1422483" y="4145344"/>
            <a:ext cx="956975" cy="759031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V1</a:t>
            </a:r>
            <a:endParaRPr lang="th-TH" sz="2400" b="1" dirty="0">
              <a:solidFill>
                <a:srgbClr val="FF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8" name="ลูกศร: ขวาท้ายบาก 7">
            <a:extLst>
              <a:ext uri="{FF2B5EF4-FFF2-40B4-BE49-F238E27FC236}">
                <a16:creationId xmlns:a16="http://schemas.microsoft.com/office/drawing/2014/main" id="{6D1FFB56-09C6-4D6E-B2E5-AF78B762464A}"/>
              </a:ext>
            </a:extLst>
          </p:cNvPr>
          <p:cNvSpPr/>
          <p:nvPr/>
        </p:nvSpPr>
        <p:spPr>
          <a:xfrm>
            <a:off x="8315345" y="4145344"/>
            <a:ext cx="956975" cy="759031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V3</a:t>
            </a:r>
            <a:endParaRPr lang="th-TH" sz="2400" b="1" dirty="0">
              <a:solidFill>
                <a:srgbClr val="FF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790BBD5F-2342-4E7D-8722-D984AC1B2CFB}"/>
              </a:ext>
            </a:extLst>
          </p:cNvPr>
          <p:cNvSpPr txBox="1"/>
          <p:nvPr/>
        </p:nvSpPr>
        <p:spPr>
          <a:xfrm>
            <a:off x="1812904" y="4145344"/>
            <a:ext cx="2345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cr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y</a:t>
            </a:r>
            <a:endParaRPr lang="th-TH" sz="3600" dirty="0">
              <a:solidFill>
                <a:srgbClr val="0000CC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7628A7C9-A812-4518-B789-010D48954FD2}"/>
              </a:ext>
            </a:extLst>
          </p:cNvPr>
          <p:cNvSpPr txBox="1"/>
          <p:nvPr/>
        </p:nvSpPr>
        <p:spPr>
          <a:xfrm>
            <a:off x="9097020" y="4138870"/>
            <a:ext cx="2345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cr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Itim" panose="00000500000000000000" pitchFamily="2" charset="-34"/>
                <a:ea typeface="+mn-ea"/>
                <a:cs typeface="Itim" panose="00000500000000000000" pitchFamily="2" charset="-34"/>
              </a:rPr>
              <a:t>ed</a:t>
            </a:r>
            <a:endParaRPr lang="th-TH" sz="3600" dirty="0">
              <a:solidFill>
                <a:srgbClr val="FF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700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BAE9398-C6D5-4BD2-B79D-F1FC92FBDE3E}"/>
              </a:ext>
            </a:extLst>
          </p:cNvPr>
          <p:cNvSpPr/>
          <p:nvPr/>
        </p:nvSpPr>
        <p:spPr>
          <a:xfrm>
            <a:off x="-21771" y="-32658"/>
            <a:ext cx="12192000" cy="6858000"/>
          </a:xfrm>
          <a:prstGeom prst="rect">
            <a:avLst/>
          </a:prstGeom>
          <a:pattFill prst="pct90">
            <a:fgClr>
              <a:srgbClr val="33CCFF"/>
            </a:fgClr>
            <a:bgClr>
              <a:schemeClr val="bg1"/>
            </a:bgClr>
          </a:patt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48B4C288-ABEA-4CB9-A9F8-2AC5FF768226}"/>
              </a:ext>
            </a:extLst>
          </p:cNvPr>
          <p:cNvSpPr/>
          <p:nvPr/>
        </p:nvSpPr>
        <p:spPr>
          <a:xfrm>
            <a:off x="431075" y="339634"/>
            <a:ext cx="11286308" cy="6113417"/>
          </a:xfrm>
          <a:prstGeom prst="roundRect">
            <a:avLst/>
          </a:prstGeom>
          <a:ln w="76200">
            <a:solidFill>
              <a:srgbClr val="CC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C476122D-53B1-4149-9209-CC8DD246FD09}"/>
              </a:ext>
            </a:extLst>
          </p:cNvPr>
          <p:cNvSpPr txBox="1"/>
          <p:nvPr/>
        </p:nvSpPr>
        <p:spPr>
          <a:xfrm>
            <a:off x="1267098" y="801155"/>
            <a:ext cx="9671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*** (ถ้าข้าง</a:t>
            </a:r>
            <a:r>
              <a:rPr lang="th-TH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หน้า 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y </a:t>
            </a:r>
            <a:r>
              <a:rPr lang="th-TH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เป็นสระ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เติม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ed </a:t>
            </a:r>
            <a:r>
              <a:rPr lang="th-TH" sz="4000" dirty="0">
                <a:latin typeface="Itim" panose="00000500000000000000" pitchFamily="2" charset="-34"/>
                <a:cs typeface="Itim" panose="00000500000000000000" pitchFamily="2" charset="-34"/>
              </a:rPr>
              <a:t>ได้ทันที เช่น 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play-played</a:t>
            </a:r>
            <a:endParaRPr lang="th-TH" sz="40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2A3E34C-6C04-4D7E-8F85-02D46D308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04" y="2923121"/>
            <a:ext cx="5962650" cy="2705100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0257F1FF-4997-4CB2-9144-C7DDC251BFB4}"/>
              </a:ext>
            </a:extLst>
          </p:cNvPr>
          <p:cNvSpPr txBox="1"/>
          <p:nvPr/>
        </p:nvSpPr>
        <p:spPr>
          <a:xfrm>
            <a:off x="1404942" y="4021446"/>
            <a:ext cx="2345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play</a:t>
            </a:r>
            <a:endParaRPr lang="th-TH" sz="3600" dirty="0">
              <a:solidFill>
                <a:srgbClr val="0000CC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32B6E1F9-8CFB-4B83-9586-C43D2A324D56}"/>
              </a:ext>
            </a:extLst>
          </p:cNvPr>
          <p:cNvSpPr txBox="1"/>
          <p:nvPr/>
        </p:nvSpPr>
        <p:spPr>
          <a:xfrm>
            <a:off x="9065745" y="4021446"/>
            <a:ext cx="2345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pl</a:t>
            </a:r>
            <a:r>
              <a:rPr lang="en-US" sz="4000" dirty="0">
                <a:solidFill>
                  <a:srgbClr val="0000CC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a</a:t>
            </a:r>
            <a:r>
              <a:rPr lang="en-US" sz="4000" dirty="0">
                <a:latin typeface="Itim" panose="00000500000000000000" pitchFamily="2" charset="-34"/>
                <a:cs typeface="Itim" panose="00000500000000000000" pitchFamily="2" charset="-34"/>
              </a:rPr>
              <a:t>y</a:t>
            </a:r>
            <a:r>
              <a:rPr lang="en-US" sz="4000" dirty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ed</a:t>
            </a:r>
            <a:endParaRPr lang="th-TH" sz="3600" dirty="0">
              <a:solidFill>
                <a:srgbClr val="FF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9" name="ลูกศร: ขวาท้ายบาก 8">
            <a:extLst>
              <a:ext uri="{FF2B5EF4-FFF2-40B4-BE49-F238E27FC236}">
                <a16:creationId xmlns:a16="http://schemas.microsoft.com/office/drawing/2014/main" id="{5257F797-C4B7-4270-9D78-EBFAE25080D7}"/>
              </a:ext>
            </a:extLst>
          </p:cNvPr>
          <p:cNvSpPr/>
          <p:nvPr/>
        </p:nvSpPr>
        <p:spPr>
          <a:xfrm>
            <a:off x="1011046" y="4021446"/>
            <a:ext cx="956975" cy="759031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V1</a:t>
            </a:r>
            <a:endParaRPr lang="th-TH" sz="2400" b="1" dirty="0">
              <a:solidFill>
                <a:srgbClr val="FF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0" name="ลูกศร: ขวาท้ายบาก 9">
            <a:extLst>
              <a:ext uri="{FF2B5EF4-FFF2-40B4-BE49-F238E27FC236}">
                <a16:creationId xmlns:a16="http://schemas.microsoft.com/office/drawing/2014/main" id="{3119C494-61C6-45F7-A393-105B10FAB67D}"/>
              </a:ext>
            </a:extLst>
          </p:cNvPr>
          <p:cNvSpPr/>
          <p:nvPr/>
        </p:nvSpPr>
        <p:spPr>
          <a:xfrm rot="5400000">
            <a:off x="9759890" y="3022093"/>
            <a:ext cx="956975" cy="759031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V3</a:t>
            </a:r>
            <a:endParaRPr lang="th-TH" sz="2400" b="1" dirty="0">
              <a:solidFill>
                <a:srgbClr val="FF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674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3613</TotalTime>
  <Words>1815</Words>
  <Application>Microsoft Office PowerPoint</Application>
  <PresentationFormat>แบบจอกว้าง</PresentationFormat>
  <Paragraphs>230</Paragraphs>
  <Slides>31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31</vt:i4>
      </vt:variant>
    </vt:vector>
  </HeadingPairs>
  <TitlesOfParts>
    <vt:vector size="38" baseType="lpstr">
      <vt:lpstr>Calibri</vt:lpstr>
      <vt:lpstr>Calibri Light</vt:lpstr>
      <vt:lpstr>Wingdings</vt:lpstr>
      <vt:lpstr>Itim</vt:lpstr>
      <vt:lpstr>Comic Sans MS</vt:lpstr>
      <vt:lpstr>Arial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  เพลง กริยา 3 ช่อง   ช่อง 1 คือ Verb1 ไม่ผันแต่เติม –s ได้  ช่อง 2 รูปเปลี่ยนไป ส่วนใหญ่ผันแค่ สระ  ช่อง 3 สังเกตง่าย มักลงท้ายด้วย n จ๊ะ  ครูโบว์สอนให้นะ กริยา 3 ช่อง ไม่ยาก    </vt:lpstr>
      <vt:lpstr>        ตัวอย่างกริยา 3 ช่อง ตามเพลง   take   took  taken  เอา   eat   ate   eaten  กิน  begin  began  begun  เริ่มต้น  forget  forgot forgotten   ลืม  give  gave given  ให้  blow blew blown  เป่า             **เป็นแค่ส่วนหนึ่งใช้ไม่ได้กับทุกตัว   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your name?</dc:title>
  <dc:creator>Windows User</dc:creator>
  <cp:lastModifiedBy>sirada.khuan@gmail.com</cp:lastModifiedBy>
  <cp:revision>530</cp:revision>
  <dcterms:created xsi:type="dcterms:W3CDTF">2020-05-23T05:22:34Z</dcterms:created>
  <dcterms:modified xsi:type="dcterms:W3CDTF">2021-01-26T17:27:50Z</dcterms:modified>
</cp:coreProperties>
</file>