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7" r:id="rId3"/>
    <p:sldId id="28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6" r:id="rId16"/>
    <p:sldId id="279" r:id="rId17"/>
    <p:sldId id="287" r:id="rId18"/>
    <p:sldId id="280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Itim" panose="00000500000000000000" pitchFamily="2" charset="-3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  <a:srgbClr val="FF33CC"/>
    <a:srgbClr val="99FF33"/>
    <a:srgbClr val="CC00CC"/>
    <a:srgbClr val="FFFF66"/>
    <a:srgbClr val="CC99FF"/>
    <a:srgbClr val="CCFF66"/>
    <a:srgbClr val="FF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B433-FDA0-46F7-B670-6CEBB8846E28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643D-6BDE-4007-B6D3-3770A4A47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52846" y="372291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5DF07EDF-7298-423A-8E0B-5E4264324C7B}"/>
              </a:ext>
            </a:extLst>
          </p:cNvPr>
          <p:cNvSpPr txBox="1"/>
          <p:nvPr/>
        </p:nvSpPr>
        <p:spPr>
          <a:xfrm>
            <a:off x="1659467" y="629008"/>
            <a:ext cx="9366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glow rad="101600">
                    <a:schemeClr val="accent5">
                      <a:satMod val="175000"/>
                      <a:alpha val="68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Past Simple Tense</a:t>
            </a:r>
          </a:p>
        </p:txBody>
      </p:sp>
      <p:sp>
        <p:nvSpPr>
          <p:cNvPr id="8" name="ลูกศร: รูปห้าเหลี่ยม 7">
            <a:extLst>
              <a:ext uri="{FF2B5EF4-FFF2-40B4-BE49-F238E27FC236}">
                <a16:creationId xmlns:a16="http://schemas.microsoft.com/office/drawing/2014/main" id="{79DCA1FD-0659-4A44-8CB0-BE8B1EC9BBF0}"/>
              </a:ext>
            </a:extLst>
          </p:cNvPr>
          <p:cNvSpPr/>
          <p:nvPr/>
        </p:nvSpPr>
        <p:spPr>
          <a:xfrm>
            <a:off x="982133" y="1885244"/>
            <a:ext cx="6702053" cy="1975556"/>
          </a:xfrm>
          <a:prstGeom prst="homePlat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43C33CEA-9E32-4BD0-A1CE-E7B81BCCFFD1}"/>
              </a:ext>
            </a:extLst>
          </p:cNvPr>
          <p:cNvSpPr txBox="1"/>
          <p:nvPr/>
        </p:nvSpPr>
        <p:spPr>
          <a:xfrm>
            <a:off x="5644444" y="29802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87E9C6D4-109A-48B0-B163-552D6B054604}"/>
              </a:ext>
            </a:extLst>
          </p:cNvPr>
          <p:cNvSpPr txBox="1"/>
          <p:nvPr/>
        </p:nvSpPr>
        <p:spPr>
          <a:xfrm>
            <a:off x="1437558" y="2063029"/>
            <a:ext cx="5791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 + V2+………..</a:t>
            </a:r>
          </a:p>
          <a:p>
            <a:r>
              <a:rPr lang="th-TH" sz="3600" b="1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ประธาน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+ </a:t>
            </a:r>
            <a:r>
              <a:rPr lang="th-TH" sz="3600" b="1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กริยาช่องที่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2 +</a:t>
            </a:r>
            <a:r>
              <a:rPr lang="th-TH" sz="3600" b="1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กรรมหรือส่วนขยาย</a:t>
            </a:r>
          </a:p>
        </p:txBody>
      </p:sp>
      <p:sp>
        <p:nvSpPr>
          <p:cNvPr id="22" name="รูปหกเหลี่ยม 21">
            <a:extLst>
              <a:ext uri="{FF2B5EF4-FFF2-40B4-BE49-F238E27FC236}">
                <a16:creationId xmlns:a16="http://schemas.microsoft.com/office/drawing/2014/main" id="{933FF245-ED1C-4AE9-8A2A-62A7704CB1DE}"/>
              </a:ext>
            </a:extLst>
          </p:cNvPr>
          <p:cNvSpPr/>
          <p:nvPr/>
        </p:nvSpPr>
        <p:spPr>
          <a:xfrm>
            <a:off x="858129" y="4038585"/>
            <a:ext cx="2433711" cy="2190407"/>
          </a:xfrm>
          <a:prstGeom prst="hexagon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รูปหกเหลี่ยม 22">
            <a:extLst>
              <a:ext uri="{FF2B5EF4-FFF2-40B4-BE49-F238E27FC236}">
                <a16:creationId xmlns:a16="http://schemas.microsoft.com/office/drawing/2014/main" id="{B4818576-2AB3-4024-867F-7C8D4CF3489B}"/>
              </a:ext>
            </a:extLst>
          </p:cNvPr>
          <p:cNvSpPr/>
          <p:nvPr/>
        </p:nvSpPr>
        <p:spPr>
          <a:xfrm>
            <a:off x="3291840" y="4038584"/>
            <a:ext cx="2433711" cy="2190407"/>
          </a:xfrm>
          <a:prstGeom prst="hexagon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รูปหกเหลี่ยม 23">
            <a:extLst>
              <a:ext uri="{FF2B5EF4-FFF2-40B4-BE49-F238E27FC236}">
                <a16:creationId xmlns:a16="http://schemas.microsoft.com/office/drawing/2014/main" id="{05C79F99-881C-4F23-A11A-7AD2B0115BA4}"/>
              </a:ext>
            </a:extLst>
          </p:cNvPr>
          <p:cNvSpPr/>
          <p:nvPr/>
        </p:nvSpPr>
        <p:spPr>
          <a:xfrm>
            <a:off x="5725551" y="4065926"/>
            <a:ext cx="2433711" cy="2190407"/>
          </a:xfrm>
          <a:prstGeom prst="hexagon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E03D60DB-2C31-465C-8FB7-0CADC7660948}"/>
              </a:ext>
            </a:extLst>
          </p:cNvPr>
          <p:cNvSpPr txBox="1"/>
          <p:nvPr/>
        </p:nvSpPr>
        <p:spPr>
          <a:xfrm>
            <a:off x="1282246" y="4727422"/>
            <a:ext cx="14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อดีต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FD842E3E-0783-46A1-AA3B-845789733753}"/>
              </a:ext>
            </a:extLst>
          </p:cNvPr>
          <p:cNvSpPr txBox="1"/>
          <p:nvPr/>
        </p:nvSpPr>
        <p:spPr>
          <a:xfrm>
            <a:off x="3768839" y="4727422"/>
            <a:ext cx="14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จบแล้ว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BC3FF251-7A41-4700-BFB5-3F3888DDCFAB}"/>
              </a:ext>
            </a:extLst>
          </p:cNvPr>
          <p:cNvSpPr txBox="1"/>
          <p:nvPr/>
        </p:nvSpPr>
        <p:spPr>
          <a:xfrm>
            <a:off x="6202550" y="4533622"/>
            <a:ext cx="14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สิ้นสุดแล้ว</a:t>
            </a: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2AA632D6-BF85-4D11-BA8B-9E54F358E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69" y="3647554"/>
            <a:ext cx="1581893" cy="2699250"/>
          </a:xfrm>
          <a:prstGeom prst="rect">
            <a:avLst/>
          </a:prstGeom>
        </p:spPr>
      </p:pic>
      <p:sp>
        <p:nvSpPr>
          <p:cNvPr id="31" name="คำบรรยายภาพ: วงรี 30">
            <a:extLst>
              <a:ext uri="{FF2B5EF4-FFF2-40B4-BE49-F238E27FC236}">
                <a16:creationId xmlns:a16="http://schemas.microsoft.com/office/drawing/2014/main" id="{3CBEAB9C-6432-46AE-8771-22AA2077E079}"/>
              </a:ext>
            </a:extLst>
          </p:cNvPr>
          <p:cNvSpPr/>
          <p:nvPr/>
        </p:nvSpPr>
        <p:spPr>
          <a:xfrm>
            <a:off x="8126668" y="1627379"/>
            <a:ext cx="3459263" cy="1876744"/>
          </a:xfrm>
          <a:prstGeom prst="wedgeEllipseCallout">
            <a:avLst>
              <a:gd name="adj1" fmla="val 11294"/>
              <a:gd name="adj2" fmla="val 64748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EA3DA5E2-0D4B-4B84-84D0-B2B2C0EF2A60}"/>
              </a:ext>
            </a:extLst>
          </p:cNvPr>
          <p:cNvSpPr txBox="1"/>
          <p:nvPr/>
        </p:nvSpPr>
        <p:spPr>
          <a:xfrm>
            <a:off x="7877054" y="1697355"/>
            <a:ext cx="3751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จำง่ายๆ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ใช้เมื่อเหตุการณ์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จบไปแล้ว</a:t>
            </a:r>
          </a:p>
        </p:txBody>
      </p:sp>
    </p:spTree>
    <p:extLst>
      <p:ext uri="{BB962C8B-B14F-4D97-AF65-F5344CB8AC3E}">
        <p14:creationId xmlns:p14="http://schemas.microsoft.com/office/powerpoint/2010/main" val="23995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52846" y="298991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 2. ใช้กับการกระทำที่กระทำเป็นประจำในอดีต 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       แต่ปัจจุบัน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ไม่ได้กระทำ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อีกแล้ว เช่น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  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walked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to school every day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last week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เธอเดินไปโรงเรียนทุกวันเมื่อ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สัปดาห์ที่แล้ว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402C770-0310-4814-83CC-6935E41779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t="10788" r="18700" b="13004"/>
          <a:stretch/>
        </p:blipFill>
        <p:spPr>
          <a:xfrm>
            <a:off x="4625926" y="3474094"/>
            <a:ext cx="2940148" cy="28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 3. ใช้กับการกระทำในอดีต แสดงลำดับความต่อเนื่องของเหตุการณ์ เช่น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      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I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opened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my bag, took out some money and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gave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it to my friend.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ฉันเปิดกระเป๋าของฉัน  ควักเงินออกมาจำนวนหนึ่ง  และให้มันแก่เพื่อนของฉัน</a:t>
            </a: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994B34D-5D06-425C-8CCB-58C0B2232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33" y="4433285"/>
            <a:ext cx="29813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วิธีการสร้างประโยค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Past Simple Tense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ประโยคบอกเล่า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: Subject + Verb2 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เช่น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went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 to the museum.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หล่อนไปพิพิธภัณฑ์มาแล้ว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B2BB461-F8D5-4B21-AA5A-9A800C3D2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b="5218"/>
          <a:stretch/>
        </p:blipFill>
        <p:spPr>
          <a:xfrm>
            <a:off x="7929154" y="3429000"/>
            <a:ext cx="3221967" cy="27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took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a bus to the school.</a:t>
            </a:r>
          </a:p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หล่อนนั่งรถบัสไปโรงเรียนมาแล้ว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5DC5A3-D553-42A9-A992-443597EF2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8" y="2187157"/>
            <a:ext cx="6907236" cy="41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909396" y="705993"/>
            <a:ext cx="9671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ประโยคปฏิเสธ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: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Subject + did + not + Verb1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did not  go</a:t>
            </a:r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to the museum.</a:t>
            </a:r>
          </a:p>
          <a:p>
            <a:pPr lvl="0"/>
            <a:r>
              <a:rPr lang="en-US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หล่อนไม่ได้ไปพิพิธภัณฑ์</a:t>
            </a:r>
            <a:endParaRPr lang="en-US" sz="4000" dirty="0">
              <a:solidFill>
                <a:prstClr val="black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5E8344B-B8FA-41FA-BCEF-12B858779F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b="5218"/>
          <a:stretch/>
        </p:blipFill>
        <p:spPr>
          <a:xfrm>
            <a:off x="7019778" y="2672085"/>
            <a:ext cx="4156463" cy="3521380"/>
          </a:xfrm>
          <a:prstGeom prst="rect">
            <a:avLst/>
          </a:prstGeom>
        </p:spPr>
      </p:pic>
      <p:cxnSp>
        <p:nvCxnSpPr>
          <p:cNvPr id="3" name="ตัวเชื่อมต่อตรง 2">
            <a:extLst>
              <a:ext uri="{FF2B5EF4-FFF2-40B4-BE49-F238E27FC236}">
                <a16:creationId xmlns:a16="http://schemas.microsoft.com/office/drawing/2014/main" id="{71385DB8-5AE0-41EE-8171-0DE61E3003A1}"/>
              </a:ext>
            </a:extLst>
          </p:cNvPr>
          <p:cNvCxnSpPr>
            <a:cxnSpLocks/>
          </p:cNvCxnSpPr>
          <p:nvPr/>
        </p:nvCxnSpPr>
        <p:spPr>
          <a:xfrm>
            <a:off x="7202658" y="2996418"/>
            <a:ext cx="3462096" cy="3155589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076992B1-3C7D-4828-8E4E-A97736810390}"/>
              </a:ext>
            </a:extLst>
          </p:cNvPr>
          <p:cNvCxnSpPr>
            <a:cxnSpLocks/>
          </p:cNvCxnSpPr>
          <p:nvPr/>
        </p:nvCxnSpPr>
        <p:spPr>
          <a:xfrm flipV="1">
            <a:off x="7329268" y="3108960"/>
            <a:ext cx="3251963" cy="3084506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9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0082" y="446449"/>
            <a:ext cx="96718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			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     V1</a:t>
            </a:r>
          </a:p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44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did not take</a:t>
            </a:r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 a bus to the school.</a:t>
            </a:r>
          </a:p>
          <a:p>
            <a:pPr algn="ctr"/>
            <a:r>
              <a:rPr lang="en-US" sz="44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400" dirty="0">
                <a:latin typeface="Itim" panose="00000500000000000000" pitchFamily="2" charset="-34"/>
                <a:cs typeface="Itim" panose="00000500000000000000" pitchFamily="2" charset="-34"/>
              </a:rPr>
              <a:t>หล่อนไม่ได้นั่งรถบัสไปโรงเรียนแล้ว</a:t>
            </a:r>
            <a:endParaRPr lang="en-US" sz="44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B5DC5A3-D553-42A9-A992-443597EF2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7" y="2282228"/>
            <a:ext cx="6907236" cy="4170823"/>
          </a:xfrm>
          <a:prstGeom prst="rect">
            <a:avLst/>
          </a:prstGeom>
        </p:spPr>
      </p:pic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A5D4A3E8-776C-437D-ADE6-B08CF3E2D45B}"/>
              </a:ext>
            </a:extLst>
          </p:cNvPr>
          <p:cNvCxnSpPr>
            <a:cxnSpLocks/>
          </p:cNvCxnSpPr>
          <p:nvPr/>
        </p:nvCxnSpPr>
        <p:spPr>
          <a:xfrm>
            <a:off x="5008098" y="2863258"/>
            <a:ext cx="3951798" cy="3193587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id="{A09DF28C-A534-42B4-A561-D29A41BCC6F4}"/>
              </a:ext>
            </a:extLst>
          </p:cNvPr>
          <p:cNvCxnSpPr>
            <a:cxnSpLocks/>
          </p:cNvCxnSpPr>
          <p:nvPr/>
        </p:nvCxnSpPr>
        <p:spPr>
          <a:xfrm flipV="1">
            <a:off x="5008098" y="2966244"/>
            <a:ext cx="3713871" cy="3090601"/>
          </a:xfrm>
          <a:prstGeom prst="line">
            <a:avLst/>
          </a:prstGeom>
          <a:ln w="571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3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104502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ประโยคคำถาม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:  Did  + S + V1 + ……?</a:t>
            </a:r>
          </a:p>
          <a:p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Did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she 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go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 to the museum. </a:t>
            </a:r>
            <a:r>
              <a:rPr lang="th-TH" sz="2400" dirty="0">
                <a:latin typeface="Itim" panose="00000500000000000000" pitchFamily="2" charset="-34"/>
                <a:cs typeface="Itim" panose="00000500000000000000" pitchFamily="2" charset="-34"/>
              </a:rPr>
              <a:t>หล่อนได้ไปพิพิธภัณฑ์มาใช่หรือไม่</a:t>
            </a:r>
          </a:p>
          <a:p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Yes,she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did	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ใช่ ได้ไป</a:t>
            </a:r>
          </a:p>
          <a:p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No,she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did not.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ไม่ ไม่ได้ไป</a:t>
            </a:r>
          </a:p>
          <a:p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8" name="ลูกศรเชื่อมต่อแบบตรง 7">
            <a:extLst>
              <a:ext uri="{FF2B5EF4-FFF2-40B4-BE49-F238E27FC236}">
                <a16:creationId xmlns:a16="http://schemas.microsoft.com/office/drawing/2014/main" id="{6E49A438-2C7A-450C-AFBE-A8DF8C7C429F}"/>
              </a:ext>
            </a:extLst>
          </p:cNvPr>
          <p:cNvCxnSpPr>
            <a:cxnSpLocks/>
          </p:cNvCxnSpPr>
          <p:nvPr/>
        </p:nvCxnSpPr>
        <p:spPr>
          <a:xfrm>
            <a:off x="1744394" y="2025748"/>
            <a:ext cx="1420837" cy="14032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BAC9FBE4-17C7-4723-A025-7B4A0E8B8E45}"/>
              </a:ext>
            </a:extLst>
          </p:cNvPr>
          <p:cNvCxnSpPr>
            <a:cxnSpLocks/>
          </p:cNvCxnSpPr>
          <p:nvPr/>
        </p:nvCxnSpPr>
        <p:spPr>
          <a:xfrm flipH="1">
            <a:off x="2349305" y="1949468"/>
            <a:ext cx="231112" cy="14795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7AD39FC-D554-4FCC-BB43-0C4A1A548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b="5218"/>
          <a:stretch/>
        </p:blipFill>
        <p:spPr>
          <a:xfrm>
            <a:off x="7920111" y="2690296"/>
            <a:ext cx="3635959" cy="30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1045028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ประโยคคำถาม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:  Did  + S + V1 + ……?</a:t>
            </a:r>
          </a:p>
          <a:p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Did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she  </a:t>
            </a:r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she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take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a bus to the school.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		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หล่อนเคยนั่งรถบัสไปโรงเรียนใช่หรือไม่</a:t>
            </a: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Yes,she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did	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ใช่ ได้ไป</a:t>
            </a:r>
          </a:p>
          <a:p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No,she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did not.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ไม่ ไม่ได้ไป</a:t>
            </a:r>
          </a:p>
          <a:p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8" name="ลูกศรเชื่อมต่อแบบตรง 7">
            <a:extLst>
              <a:ext uri="{FF2B5EF4-FFF2-40B4-BE49-F238E27FC236}">
                <a16:creationId xmlns:a16="http://schemas.microsoft.com/office/drawing/2014/main" id="{6E49A438-2C7A-450C-AFBE-A8DF8C7C429F}"/>
              </a:ext>
            </a:extLst>
          </p:cNvPr>
          <p:cNvCxnSpPr>
            <a:cxnSpLocks/>
          </p:cNvCxnSpPr>
          <p:nvPr/>
        </p:nvCxnSpPr>
        <p:spPr>
          <a:xfrm>
            <a:off x="1744394" y="2025748"/>
            <a:ext cx="1420837" cy="14032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BAC9FBE4-17C7-4723-A025-7B4A0E8B8E45}"/>
              </a:ext>
            </a:extLst>
          </p:cNvPr>
          <p:cNvCxnSpPr>
            <a:cxnSpLocks/>
          </p:cNvCxnSpPr>
          <p:nvPr/>
        </p:nvCxnSpPr>
        <p:spPr>
          <a:xfrm flipH="1">
            <a:off x="2349305" y="1949468"/>
            <a:ext cx="231112" cy="14795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3045636-B71D-44E8-9C24-24B763BBA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74" y="3556030"/>
            <a:ext cx="3909814" cy="23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4149970" y="1335727"/>
            <a:ext cx="4332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Itim" panose="00000500000000000000" pitchFamily="2" charset="-34"/>
                <a:cs typeface="Itim" panose="00000500000000000000" pitchFamily="2" charset="-34"/>
              </a:rPr>
              <a:t>Thank you</a:t>
            </a:r>
            <a:endParaRPr lang="th-TH" sz="5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804550D-155D-4202-80D1-DC6F5AF88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75" y="2499866"/>
            <a:ext cx="4332849" cy="33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562519" y="815223"/>
            <a:ext cx="9671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กริยาช่อง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2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บอกว่าเหตุการณ์เกิดขึ้นใน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อดีต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ตัวอย่างเช่น </a:t>
            </a:r>
          </a:p>
        </p:txBody>
      </p:sp>
      <p:sp>
        <p:nvSpPr>
          <p:cNvPr id="2" name="ลูกศร: ขวาท้ายบาก 1">
            <a:extLst>
              <a:ext uri="{FF2B5EF4-FFF2-40B4-BE49-F238E27FC236}">
                <a16:creationId xmlns:a16="http://schemas.microsoft.com/office/drawing/2014/main" id="{5451B97D-8D0A-4433-8329-2C601B990453}"/>
              </a:ext>
            </a:extLst>
          </p:cNvPr>
          <p:cNvSpPr/>
          <p:nvPr/>
        </p:nvSpPr>
        <p:spPr>
          <a:xfrm>
            <a:off x="2167578" y="2756444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V2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FFFC3D4-E2F6-4946-80DA-1547711F8F65}"/>
              </a:ext>
            </a:extLst>
          </p:cNvPr>
          <p:cNvSpPr txBox="1"/>
          <p:nvPr/>
        </p:nvSpPr>
        <p:spPr>
          <a:xfrm>
            <a:off x="907274" y="2728538"/>
            <a:ext cx="14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run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D86ED6D-0A8A-467F-BCC5-63692B4CC3BB}"/>
              </a:ext>
            </a:extLst>
          </p:cNvPr>
          <p:cNvSpPr txBox="1"/>
          <p:nvPr/>
        </p:nvSpPr>
        <p:spPr>
          <a:xfrm>
            <a:off x="2957153" y="2812793"/>
            <a:ext cx="14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ran	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128BCE4-ACAB-43D4-A28D-998760C17E3F}"/>
              </a:ext>
            </a:extLst>
          </p:cNvPr>
          <p:cNvSpPr txBox="1"/>
          <p:nvPr/>
        </p:nvSpPr>
        <p:spPr>
          <a:xfrm>
            <a:off x="7017137" y="2880040"/>
            <a:ext cx="14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walk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74DB556-620E-42B6-8A8B-BB51AC26BFE8}"/>
              </a:ext>
            </a:extLst>
          </p:cNvPr>
          <p:cNvSpPr txBox="1"/>
          <p:nvPr/>
        </p:nvSpPr>
        <p:spPr>
          <a:xfrm>
            <a:off x="9393887" y="2854996"/>
            <a:ext cx="184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walk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2" name="ลูกศร: ขวาท้ายบาก 11">
            <a:extLst>
              <a:ext uri="{FF2B5EF4-FFF2-40B4-BE49-F238E27FC236}">
                <a16:creationId xmlns:a16="http://schemas.microsoft.com/office/drawing/2014/main" id="{CBF2E84E-AC7A-4C11-932A-75828BCE1270}"/>
              </a:ext>
            </a:extLst>
          </p:cNvPr>
          <p:cNvSpPr/>
          <p:nvPr/>
        </p:nvSpPr>
        <p:spPr>
          <a:xfrm>
            <a:off x="8392474" y="2823691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V2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876E46E-5E3D-4BBB-B77B-0F698DA7F77D}"/>
              </a:ext>
            </a:extLst>
          </p:cNvPr>
          <p:cNvSpPr txBox="1"/>
          <p:nvPr/>
        </p:nvSpPr>
        <p:spPr>
          <a:xfrm>
            <a:off x="1441038" y="2096160"/>
            <a:ext cx="299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rgbClr val="FF33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กริยาเปลี่ยนรูป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6A13E14B-6379-4BED-9561-139310DBA3B8}"/>
              </a:ext>
            </a:extLst>
          </p:cNvPr>
          <p:cNvSpPr txBox="1"/>
          <p:nvPr/>
        </p:nvSpPr>
        <p:spPr>
          <a:xfrm>
            <a:off x="7879799" y="2173663"/>
            <a:ext cx="299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กริยาเติม 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-ed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F39A822-A169-4AF3-A944-62D71F660A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6859" r="15874" b="6571"/>
          <a:stretch/>
        </p:blipFill>
        <p:spPr>
          <a:xfrm>
            <a:off x="1517898" y="3651481"/>
            <a:ext cx="2098803" cy="2721915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A9072C38-3ADB-442E-83C2-1D5ADA39D3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578" y="3616231"/>
            <a:ext cx="1452617" cy="2721916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0BF1160-B8E8-4E51-870A-04E2F519B8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12008" r="3695" b="5156"/>
          <a:stretch/>
        </p:blipFill>
        <p:spPr>
          <a:xfrm>
            <a:off x="4806351" y="3498870"/>
            <a:ext cx="3279663" cy="2909147"/>
          </a:xfrm>
          <a:prstGeom prst="rect">
            <a:avLst/>
          </a:prstGeom>
        </p:spPr>
      </p:pic>
      <p:sp>
        <p:nvSpPr>
          <p:cNvPr id="21" name="เมฆ 20">
            <a:extLst>
              <a:ext uri="{FF2B5EF4-FFF2-40B4-BE49-F238E27FC236}">
                <a16:creationId xmlns:a16="http://schemas.microsoft.com/office/drawing/2014/main" id="{0241C581-D1B0-4ABD-8172-9330A9274CA0}"/>
              </a:ext>
            </a:extLst>
          </p:cNvPr>
          <p:cNvSpPr/>
          <p:nvPr/>
        </p:nvSpPr>
        <p:spPr>
          <a:xfrm>
            <a:off x="4499890" y="1547447"/>
            <a:ext cx="3039984" cy="1968028"/>
          </a:xfrm>
          <a:prstGeom prst="cloud">
            <a:avLst/>
          </a:prstGeom>
          <a:solidFill>
            <a:srgbClr val="FFFF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ECA4B5B1-91FF-45A5-B225-0CD9C9B6FFF6}"/>
              </a:ext>
            </a:extLst>
          </p:cNvPr>
          <p:cNvSpPr txBox="1"/>
          <p:nvPr/>
        </p:nvSpPr>
        <p:spPr>
          <a:xfrm>
            <a:off x="4356243" y="2042812"/>
            <a:ext cx="3353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V2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ส่วนใหญ่</a:t>
            </a:r>
          </a:p>
          <a:p>
            <a:pPr algn="ctr"/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เติม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-ed</a:t>
            </a:r>
            <a:endParaRPr lang="th-TH"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89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382690" y="389177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189926" y="786222"/>
            <a:ext cx="9671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กริยาช่อง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2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บอกว่าเหตุการณ์เกิดขึ้นใน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อดีต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ตัวอย่างเช่น </a:t>
            </a:r>
          </a:p>
        </p:txBody>
      </p:sp>
      <p:sp>
        <p:nvSpPr>
          <p:cNvPr id="2" name="ลูกศร: ขวาท้ายบาก 1">
            <a:extLst>
              <a:ext uri="{FF2B5EF4-FFF2-40B4-BE49-F238E27FC236}">
                <a16:creationId xmlns:a16="http://schemas.microsoft.com/office/drawing/2014/main" id="{5451B97D-8D0A-4433-8329-2C601B990453}"/>
              </a:ext>
            </a:extLst>
          </p:cNvPr>
          <p:cNvSpPr/>
          <p:nvPr/>
        </p:nvSpPr>
        <p:spPr>
          <a:xfrm>
            <a:off x="2157048" y="2784075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V2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FFFC3D4-E2F6-4946-80DA-1547711F8F65}"/>
              </a:ext>
            </a:extLst>
          </p:cNvPr>
          <p:cNvSpPr txBox="1"/>
          <p:nvPr/>
        </p:nvSpPr>
        <p:spPr>
          <a:xfrm>
            <a:off x="741906" y="2799555"/>
            <a:ext cx="14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cut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D86ED6D-0A8A-467F-BCC5-63692B4CC3BB}"/>
              </a:ext>
            </a:extLst>
          </p:cNvPr>
          <p:cNvSpPr txBox="1"/>
          <p:nvPr/>
        </p:nvSpPr>
        <p:spPr>
          <a:xfrm>
            <a:off x="3108937" y="2840424"/>
            <a:ext cx="14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cut	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128BCE4-ACAB-43D4-A28D-998760C17E3F}"/>
              </a:ext>
            </a:extLst>
          </p:cNvPr>
          <p:cNvSpPr txBox="1"/>
          <p:nvPr/>
        </p:nvSpPr>
        <p:spPr>
          <a:xfrm>
            <a:off x="7017137" y="2880040"/>
            <a:ext cx="14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read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D74DB556-620E-42B6-8A8B-BB51AC26BFE8}"/>
              </a:ext>
            </a:extLst>
          </p:cNvPr>
          <p:cNvSpPr txBox="1"/>
          <p:nvPr/>
        </p:nvSpPr>
        <p:spPr>
          <a:xfrm>
            <a:off x="9323731" y="2840424"/>
            <a:ext cx="234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read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th-TH" sz="3600" dirty="0" err="1">
                <a:latin typeface="Itim" panose="00000500000000000000" pitchFamily="2" charset="-34"/>
                <a:cs typeface="Itim" panose="00000500000000000000" pitchFamily="2" charset="-34"/>
              </a:rPr>
              <a:t>เรด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)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2" name="ลูกศร: ขวาท้ายบาก 11">
            <a:extLst>
              <a:ext uri="{FF2B5EF4-FFF2-40B4-BE49-F238E27FC236}">
                <a16:creationId xmlns:a16="http://schemas.microsoft.com/office/drawing/2014/main" id="{CBF2E84E-AC7A-4C11-932A-75828BCE1270}"/>
              </a:ext>
            </a:extLst>
          </p:cNvPr>
          <p:cNvSpPr/>
          <p:nvPr/>
        </p:nvSpPr>
        <p:spPr>
          <a:xfrm>
            <a:off x="8392474" y="2823691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V2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876E46E-5E3D-4BBB-B77B-0F698DA7F77D}"/>
              </a:ext>
            </a:extLst>
          </p:cNvPr>
          <p:cNvSpPr txBox="1"/>
          <p:nvPr/>
        </p:nvSpPr>
        <p:spPr>
          <a:xfrm>
            <a:off x="4068402" y="1922391"/>
            <a:ext cx="3688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กริยาช่อง </a:t>
            </a:r>
            <a:r>
              <a:rPr lang="en-US" sz="3600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1 </a:t>
            </a:r>
            <a:r>
              <a:rPr lang="th-TH" sz="3600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3600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2 </a:t>
            </a:r>
            <a:endParaRPr lang="th-TH" sz="3600" dirty="0">
              <a:effectLst>
                <a:glow rad="101600">
                  <a:schemeClr val="accent4">
                    <a:satMod val="175000"/>
                  </a:schemeClr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th-TH" sz="3600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เขียนเหมือนกัน 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6AA4194-FFC7-48A8-AC4E-45EA44515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38" y="3646421"/>
            <a:ext cx="4093697" cy="2579453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7B889FF-CD7A-4C69-82EF-3D4DE94986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9" b="94801" l="10000" r="90000">
                        <a14:foregroundMark x1="48308" y1="42661" x2="53231" y2="41284"/>
                        <a14:foregroundMark x1="61077" y1="42661" x2="64769" y2="39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14057" r="8325" b="5530"/>
          <a:stretch/>
        </p:blipFill>
        <p:spPr>
          <a:xfrm>
            <a:off x="1332089" y="3511468"/>
            <a:ext cx="2873687" cy="28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err="1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กฏ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การเติม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ที่คำกริยา 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	1. 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เติมเฉพาะ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เมื่อกริยานั้นลง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ท้ายด้วย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อยู่แล้ว เช่น 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love-lov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, realize-realiz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, waste-waste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99B6BC1-0A9C-4BA5-B265-4280768A1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20" y="2763652"/>
            <a:ext cx="3689399" cy="3689399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4CD93AA-715B-47C8-AA9E-790E2C56CB7F}"/>
              </a:ext>
            </a:extLst>
          </p:cNvPr>
          <p:cNvSpPr txBox="1"/>
          <p:nvPr/>
        </p:nvSpPr>
        <p:spPr>
          <a:xfrm>
            <a:off x="9128150" y="4743559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lov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d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41CF6C2-8230-4637-91AE-BDA7B0B9CF7D}"/>
              </a:ext>
            </a:extLst>
          </p:cNvPr>
          <p:cNvSpPr txBox="1"/>
          <p:nvPr/>
        </p:nvSpPr>
        <p:spPr>
          <a:xfrm>
            <a:off x="2341861" y="4743559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lov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ลูกศร: ขวาท้ายบาก 8">
            <a:extLst>
              <a:ext uri="{FF2B5EF4-FFF2-40B4-BE49-F238E27FC236}">
                <a16:creationId xmlns:a16="http://schemas.microsoft.com/office/drawing/2014/main" id="{369E6593-801A-4795-9E58-16E8056A0B4A}"/>
              </a:ext>
            </a:extLst>
          </p:cNvPr>
          <p:cNvSpPr/>
          <p:nvPr/>
        </p:nvSpPr>
        <p:spPr>
          <a:xfrm>
            <a:off x="8247144" y="4717987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V2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ลูกศร: ขวาท้ายบาก 9">
            <a:extLst>
              <a:ext uri="{FF2B5EF4-FFF2-40B4-BE49-F238E27FC236}">
                <a16:creationId xmlns:a16="http://schemas.microsoft.com/office/drawing/2014/main" id="{32077095-6700-42FE-9FE3-4D865B7FF818}"/>
              </a:ext>
            </a:extLst>
          </p:cNvPr>
          <p:cNvSpPr/>
          <p:nvPr/>
        </p:nvSpPr>
        <p:spPr>
          <a:xfrm>
            <a:off x="1662673" y="4692414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V1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83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39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กฏ</a:t>
            </a:r>
            <a:r>
              <a:rPr lang="th-TH" sz="4000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39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การเติม </a:t>
            </a:r>
            <a:r>
              <a:rPr lang="en-US" sz="4000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39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  <a:r>
              <a:rPr lang="th-TH" sz="4000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39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ที่คำกริยา 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2. เปลี่ยน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เป็น </a:t>
            </a:r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ก่อนเติม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ถ้าหน้า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เป็นพยัญชนะ เช่น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cry-cr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, reply-replied,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try-tr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)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722FD79-813F-4EEF-8ADC-80EC36EAB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66" y="2997865"/>
            <a:ext cx="4350580" cy="3335908"/>
          </a:xfrm>
          <a:prstGeom prst="rect">
            <a:avLst/>
          </a:prstGeom>
        </p:spPr>
      </p:pic>
      <p:sp>
        <p:nvSpPr>
          <p:cNvPr id="7" name="ลูกศร: ขวาท้ายบาก 6">
            <a:extLst>
              <a:ext uri="{FF2B5EF4-FFF2-40B4-BE49-F238E27FC236}">
                <a16:creationId xmlns:a16="http://schemas.microsoft.com/office/drawing/2014/main" id="{C4856DFA-2A79-48D3-9703-B81021EBF9B0}"/>
              </a:ext>
            </a:extLst>
          </p:cNvPr>
          <p:cNvSpPr/>
          <p:nvPr/>
        </p:nvSpPr>
        <p:spPr>
          <a:xfrm>
            <a:off x="1422483" y="4145344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V1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ลูกศร: ขวาท้ายบาก 7">
            <a:extLst>
              <a:ext uri="{FF2B5EF4-FFF2-40B4-BE49-F238E27FC236}">
                <a16:creationId xmlns:a16="http://schemas.microsoft.com/office/drawing/2014/main" id="{6D1FFB56-09C6-4D6E-B2E5-AF78B762464A}"/>
              </a:ext>
            </a:extLst>
          </p:cNvPr>
          <p:cNvSpPr/>
          <p:nvPr/>
        </p:nvSpPr>
        <p:spPr>
          <a:xfrm>
            <a:off x="8315345" y="4145344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V2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90BBD5F-2342-4E7D-8722-D984AC1B2CFB}"/>
              </a:ext>
            </a:extLst>
          </p:cNvPr>
          <p:cNvSpPr txBox="1"/>
          <p:nvPr/>
        </p:nvSpPr>
        <p:spPr>
          <a:xfrm>
            <a:off x="1812904" y="4145344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cr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y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628A7C9-A812-4518-B789-010D48954FD2}"/>
              </a:ext>
            </a:extLst>
          </p:cNvPr>
          <p:cNvSpPr txBox="1"/>
          <p:nvPr/>
        </p:nvSpPr>
        <p:spPr>
          <a:xfrm>
            <a:off x="9097020" y="4138870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cr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ed</a:t>
            </a:r>
            <a:endParaRPr lang="th-TH" sz="36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70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-21771" y="-32658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*** (ถ้าข้าง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หน้า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เป็นสระ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เติม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ได้ทันที เช่น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play-played</a:t>
            </a:r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2A3E34C-6C04-4D7E-8F85-02D46D30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04" y="2923121"/>
            <a:ext cx="5962650" cy="27051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257F1FF-4997-4CB2-9144-C7DDC251BFB4}"/>
              </a:ext>
            </a:extLst>
          </p:cNvPr>
          <p:cNvSpPr txBox="1"/>
          <p:nvPr/>
        </p:nvSpPr>
        <p:spPr>
          <a:xfrm>
            <a:off x="1404942" y="4021446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play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2B6E1F9-8CFB-4B83-9586-C43D2A324D56}"/>
              </a:ext>
            </a:extLst>
          </p:cNvPr>
          <p:cNvSpPr txBox="1"/>
          <p:nvPr/>
        </p:nvSpPr>
        <p:spPr>
          <a:xfrm>
            <a:off x="9065745" y="4021446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pl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y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endParaRPr lang="th-TH" sz="36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ลูกศร: ขวาท้ายบาก 8">
            <a:extLst>
              <a:ext uri="{FF2B5EF4-FFF2-40B4-BE49-F238E27FC236}">
                <a16:creationId xmlns:a16="http://schemas.microsoft.com/office/drawing/2014/main" id="{5257F797-C4B7-4270-9D78-EBFAE25080D7}"/>
              </a:ext>
            </a:extLst>
          </p:cNvPr>
          <p:cNvSpPr/>
          <p:nvPr/>
        </p:nvSpPr>
        <p:spPr>
          <a:xfrm>
            <a:off x="1011046" y="4021446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V1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ลูกศร: ขวาท้ายบาก 9">
            <a:extLst>
              <a:ext uri="{FF2B5EF4-FFF2-40B4-BE49-F238E27FC236}">
                <a16:creationId xmlns:a16="http://schemas.microsoft.com/office/drawing/2014/main" id="{3119C494-61C6-45F7-A393-105B10FAB67D}"/>
              </a:ext>
            </a:extLst>
          </p:cNvPr>
          <p:cNvSpPr/>
          <p:nvPr/>
        </p:nvSpPr>
        <p:spPr>
          <a:xfrm rot="5400000">
            <a:off x="9759890" y="3022093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V2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67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0082" y="460453"/>
            <a:ext cx="9671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การออกเสียงพยางค์ที่เติม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•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ออกเสียง อิด หรือ เอ็ด เมื่ออยู่หลัง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หรือ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t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เช่น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Wanted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th-TH" sz="4000" dirty="0" err="1">
                <a:latin typeface="Itim" panose="00000500000000000000" pitchFamily="2" charset="-34"/>
                <a:cs typeface="Itim" panose="00000500000000000000" pitchFamily="2" charset="-34"/>
              </a:rPr>
              <a:t>ว้อน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ทิด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/</a:t>
            </a:r>
            <a:r>
              <a:rPr lang="th-TH" sz="4000" dirty="0" err="1">
                <a:latin typeface="Itim" panose="00000500000000000000" pitchFamily="2" charset="-34"/>
                <a:cs typeface="Itim" panose="00000500000000000000" pitchFamily="2" charset="-34"/>
              </a:rPr>
              <a:t>ว้อน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เท</a:t>
            </a:r>
            <a:r>
              <a:rPr lang="th-TH" sz="4000" dirty="0" err="1">
                <a:latin typeface="Itim" panose="00000500000000000000" pitchFamily="2" charset="-34"/>
                <a:cs typeface="Itim" panose="00000500000000000000" pitchFamily="2" charset="-34"/>
              </a:rPr>
              <a:t>็ด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) 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needed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(นีดดิด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/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นีดเด็ด)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•ออกเสียง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t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เมื่ออยู่หลัง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k, p, f, s, ss, </a:t>
            </a:r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sh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, </a:t>
            </a:r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ch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เช่น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kissed  (</a:t>
            </a:r>
            <a:r>
              <a:rPr lang="th-TH" sz="4000" dirty="0" err="1">
                <a:latin typeface="Itim" panose="00000500000000000000" pitchFamily="2" charset="-34"/>
                <a:cs typeface="Itim" panose="00000500000000000000" pitchFamily="2" charset="-34"/>
              </a:rPr>
              <a:t>คิสทฺ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)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washed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(ว</a:t>
            </a:r>
            <a:r>
              <a:rPr lang="th-TH" sz="4000" dirty="0" err="1">
                <a:latin typeface="Itim" panose="00000500000000000000" pitchFamily="2" charset="-34"/>
                <a:cs typeface="Itim" panose="00000500000000000000" pitchFamily="2" charset="-34"/>
              </a:rPr>
              <a:t>อชทฺ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)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•นอกจากนี้ออกเสียง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เช่น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played (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เพลดฺ) ,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showed (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โชดฺ)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A683914-A30D-4B42-95CF-CD1D6A809F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2"/>
          <a:stretch/>
        </p:blipFill>
        <p:spPr>
          <a:xfrm>
            <a:off x="5900056" y="5025272"/>
            <a:ext cx="2376699" cy="13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52846" y="372291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10324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</a:t>
            </a:r>
            <a:r>
              <a:rPr lang="en-US" sz="4000" dirty="0">
                <a:effectLst>
                  <a:glow rad="101600">
                    <a:schemeClr val="accent4">
                      <a:satMod val="175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Past Simple Tense 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       1.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ใช้กับเหตุการณ์หรือการกระทำที่ได้เกิดขึ้นแล้วในอดีต และจบลงแล้วในอดีตก่อนที่จะพูดประโยคนี้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		    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         V2</a:t>
            </a:r>
            <a:endParaRPr lang="th-TH" sz="40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เช่น    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Somchai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went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to the movie </a:t>
            </a:r>
            <a:r>
              <a:rPr lang="en-US" sz="4000" u="sng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yesterday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     สมชายไปดูหนังเมื่อวาน</a:t>
            </a:r>
          </a:p>
          <a:p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" name="รูปห้าเหลี่ยม 1">
            <a:extLst>
              <a:ext uri="{FF2B5EF4-FFF2-40B4-BE49-F238E27FC236}">
                <a16:creationId xmlns:a16="http://schemas.microsoft.com/office/drawing/2014/main" id="{263035A0-9C2C-4FC4-9A2C-B5C00AABA003}"/>
              </a:ext>
            </a:extLst>
          </p:cNvPr>
          <p:cNvSpPr/>
          <p:nvPr/>
        </p:nvSpPr>
        <p:spPr>
          <a:xfrm>
            <a:off x="8679766" y="4501662"/>
            <a:ext cx="2658794" cy="1984046"/>
          </a:xfrm>
          <a:prstGeom prst="pentagon">
            <a:avLst/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F50A560-F680-4B9E-BDD6-4B12AD9A4CC0}"/>
              </a:ext>
            </a:extLst>
          </p:cNvPr>
          <p:cNvSpPr txBox="1"/>
          <p:nvPr/>
        </p:nvSpPr>
        <p:spPr>
          <a:xfrm>
            <a:off x="8947415" y="5139742"/>
            <a:ext cx="2345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บอกว่า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จบ</a:t>
            </a:r>
            <a:r>
              <a:rPr lang="th-TH" sz="4000" dirty="0">
                <a:solidFill>
                  <a:prstClr val="black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ไปแล้ว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441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มักจะมี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Adverbs of Time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ที่แสดงความเป็นอดีตกำกับไว้เสมอ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Adverbs of Time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ที่บอกเวลาในอดีต ได้แก่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ago	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ผ่านมาแล้ว		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yesterday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เมื่อวานนี้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last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night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เมื่อคืนนี้		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last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week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สัปดาห์ที่แล้ว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last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month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เดือนที่แล้ว	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last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year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ปีที่แล้ว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a long time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เป็นเวลานานแล้ว	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the day before yesterday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เมื่อวานซืนนี้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in 2000	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ในปี 2000		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this morning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เมื่อเช้านี้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6035D1C-F9D6-480A-B12F-EB63B624E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10" y="3940419"/>
            <a:ext cx="2482948" cy="24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</TotalTime>
  <Words>685</Words>
  <Application>Microsoft Office PowerPoint</Application>
  <PresentationFormat>แบบจอกว้าง</PresentationFormat>
  <Paragraphs>104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3" baseType="lpstr">
      <vt:lpstr>Arial</vt:lpstr>
      <vt:lpstr>Calibri Light</vt:lpstr>
      <vt:lpstr>Itim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your name?</dc:title>
  <dc:creator>Windows User</dc:creator>
  <cp:lastModifiedBy>sirada.khuan@gmail.com</cp:lastModifiedBy>
  <cp:revision>572</cp:revision>
  <dcterms:created xsi:type="dcterms:W3CDTF">2020-05-23T05:22:34Z</dcterms:created>
  <dcterms:modified xsi:type="dcterms:W3CDTF">2021-02-06T14:26:11Z</dcterms:modified>
</cp:coreProperties>
</file>