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6" r:id="rId3"/>
    <p:sldId id="337" r:id="rId4"/>
    <p:sldId id="258" r:id="rId5"/>
    <p:sldId id="338" r:id="rId6"/>
    <p:sldId id="339" r:id="rId7"/>
    <p:sldId id="325" r:id="rId8"/>
    <p:sldId id="340" r:id="rId9"/>
    <p:sldId id="341" r:id="rId10"/>
    <p:sldId id="342" r:id="rId11"/>
    <p:sldId id="344" r:id="rId12"/>
    <p:sldId id="346" r:id="rId13"/>
    <p:sldId id="348" r:id="rId14"/>
    <p:sldId id="323" r:id="rId15"/>
    <p:sldId id="343" r:id="rId16"/>
    <p:sldId id="324" r:id="rId17"/>
    <p:sldId id="345" r:id="rId18"/>
    <p:sldId id="347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71" r:id="rId30"/>
    <p:sldId id="362" r:id="rId31"/>
    <p:sldId id="372" r:id="rId32"/>
    <p:sldId id="363" r:id="rId33"/>
    <p:sldId id="373" r:id="rId34"/>
    <p:sldId id="364" r:id="rId35"/>
    <p:sldId id="374" r:id="rId36"/>
    <p:sldId id="365" r:id="rId37"/>
    <p:sldId id="375" r:id="rId38"/>
    <p:sldId id="366" r:id="rId39"/>
    <p:sldId id="376" r:id="rId40"/>
    <p:sldId id="367" r:id="rId41"/>
    <p:sldId id="377" r:id="rId42"/>
    <p:sldId id="368" r:id="rId43"/>
    <p:sldId id="378" r:id="rId44"/>
    <p:sldId id="369" r:id="rId45"/>
    <p:sldId id="379" r:id="rId46"/>
    <p:sldId id="370" r:id="rId47"/>
    <p:sldId id="380" r:id="rId48"/>
    <p:sldId id="381" r:id="rId49"/>
  </p:sldIdLst>
  <p:sldSz cx="12192000" cy="6858000"/>
  <p:notesSz cx="6858000" cy="9144000"/>
  <p:embeddedFontLst>
    <p:embeddedFont>
      <p:font typeface="Cordia New" panose="020B0304020202020204" pitchFamily="34" charset="-34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Itim" panose="00000500000000000000" charset="-34"/>
      <p:regular r:id="rId58"/>
    </p:embeddedFont>
    <p:embeddedFont>
      <p:font typeface="Cooper Black" panose="0208090404030B020404" pitchFamily="18" charset="0"/>
      <p:regular r:id="rId59"/>
    </p:embeddedFont>
    <p:embeddedFont>
      <p:font typeface="Angsana New" panose="02020603050405020304" pitchFamily="18" charset="-34"/>
      <p:regular r:id="rId60"/>
      <p:bold r:id="rId61"/>
      <p:italic r:id="rId62"/>
      <p:boldItalic r:id="rId63"/>
    </p:embeddedFont>
    <p:embeddedFont>
      <p:font typeface="TH SarabunIT๙" panose="020B0500040200020003" pitchFamily="34" charset="-34"/>
      <p:regular r:id="rId64"/>
      <p:bold r:id="rId65"/>
      <p:italic r:id="rId66"/>
      <p:boldItalic r:id="rId67"/>
    </p:embeddedFont>
    <p:embeddedFont>
      <p:font typeface="Calibri Light" panose="020F0302020204030204" pitchFamily="34" charset="0"/>
      <p:regular r:id="rId68"/>
      <p:italic r:id="rId69"/>
    </p:embeddedFont>
    <p:embeddedFont>
      <p:font typeface="Do It with Love" panose="02000500000000000000" charset="0"/>
      <p:regular r:id="rId70"/>
    </p:embeddedFont>
    <p:embeddedFont>
      <p:font typeface="FC Candy Color" panose="020B0304020202020204" charset="-34"/>
      <p:bold r:id="rId7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66FF"/>
    <a:srgbClr val="66FFFF"/>
    <a:srgbClr val="FFFF99"/>
    <a:srgbClr val="99FF33"/>
    <a:srgbClr val="FF33CC"/>
    <a:srgbClr val="99FF99"/>
    <a:srgbClr val="0000CC"/>
    <a:srgbClr val="FF99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5.xml"/><Relationship Id="rId71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767F07-0EBF-4B89-ABEE-E00C9A8D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65527B8E-B3E0-4DEE-AEA1-68F827A3A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5F80A86-5C27-49C6-958B-01FE148D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7FE87B9-6056-4373-B37C-EFB4D585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8510FDB4-D560-4A1D-B1BB-167417A0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062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CB8AE4F-6C97-44DE-B53B-0959F9BA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38068E62-1149-4079-B6AF-8064CC203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3E68F24-14C5-4B89-9E3F-DE833F61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39A9A2F2-5B49-4F79-A2D6-69DE06FD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758E1F2E-9900-40B2-B0E3-A89F346A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990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987FFC43-1030-45B7-8458-EA39CD470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0777275D-C158-42B9-9751-3C1673657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E0B1B08-56D0-45E8-ABB7-20CE8694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72E154A-156A-449F-8775-EBAD353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A657C8A-60F7-48D6-B0C1-49F5FBEA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155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5177"/>
      </p:ext>
    </p:extLst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6721"/>
      </p:ext>
    </p:extLst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3713"/>
      </p:ext>
    </p:extLst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35162"/>
      </p:ext>
    </p:extLst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4947"/>
      </p:ext>
    </p:extLst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6677"/>
      </p:ext>
    </p:extLst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02101"/>
      </p:ext>
    </p:extLst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45953"/>
      </p:ext>
    </p:extLst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ED17401-D3EC-4DFA-A58A-92675670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C083FCD-057C-43A7-8909-EF27B5089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EB8F38E-B392-4B1C-88CA-0D09100A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4CE9447-A409-44B6-B453-582DBEC6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D022903-25D6-4531-8689-DB58CC5F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5977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61885"/>
      </p:ext>
    </p:extLst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83703"/>
      </p:ext>
    </p:extLst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36072"/>
      </p:ext>
    </p:extLst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279EC11-EA1A-4C08-AAA4-CA345293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DD2D9CF7-F357-4732-8CFC-CECBE96E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D5E730D-8FC5-4875-9A14-129EA43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A55321D8-F76B-45F4-81E7-62BB95AD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4A5ABDD4-E77D-4068-BB08-3B261F8B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023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498D1F5-34AC-49C0-A1CA-1AA58A63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DA1B269-6340-4AFA-9D1A-32FFA2299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9102D29B-1AAC-442D-AE99-E97EE2DD3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BF09361B-8915-46F1-A433-40C2D8A5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A4170C8C-B34A-4A6D-BE00-BBDA150B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448FB95A-2D25-4F58-B1D3-3A056EAD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043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8C39D0A-A218-4C6E-B950-11D68C83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89C605D9-D9E2-4C45-9BF3-04592D2C8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8CE7E0D1-E9E8-4522-882F-615ED7B0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943F5171-5827-45CE-BBCD-C3BDB6460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489A78B5-F7B3-4972-9F15-10B4ABE1D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E8DA6CC4-5C47-4E8F-B982-E3480802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5FEEF82C-5385-4ABE-8A92-C88EBE07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CA936960-F443-4F3D-A5C4-4260CA25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4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0BC7269-ED9B-459E-B482-FF613E2A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712AB2CC-73E7-4506-97E3-E246F24D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1ECB7601-D881-41E1-B93D-29ABFBE4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64213935-6A7B-45B2-B7FF-3D495F8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72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56154784-CC05-44B7-85B2-EB0734F2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B921F8CA-8CE2-4995-A050-A67B48D6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F48D33F6-3BF3-4B2A-9ED1-2A304BDE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037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402173E-BB0C-45F0-900C-792D5199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764456AF-7C2C-412E-BA3B-266B791B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D00D4A65-5D47-42C1-825B-9FC88501B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13C648D7-2A85-4943-AF8A-D00496B5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04B4AA40-5B05-48CC-9D43-177A84BD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95C34115-2D62-4159-9DF4-27D35FD8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012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9BDA210-5A0E-4B37-A2A5-3570AC94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B175FDC1-9C18-45E7-A494-841A75453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38E73EB3-61A2-48A0-9276-4DB312326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46B98E8-39CE-43B3-9100-CEBCD17D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FBA5F9DF-FA4B-495B-A0CE-0E302209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8A55D1D8-5099-4387-B5CD-CD127EFF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451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F9A07C56-DFCC-48DA-86E2-CE0A15FB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1E452590-75E3-40D7-81BD-BC02ADFF7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4FB24EC-545A-490A-8495-6D5D9AA06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ABED-81EB-40B5-B910-46E8F4A3822B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D1C1B4B-8DA2-4582-86D6-7BC7C8ABC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BC313D1-6B0E-4F23-B60A-C0BF0025A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768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B433-FDA0-46F7-B670-6CEBB8846E2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  <p:sndAc>
      <p:stSnd>
        <p:snd r:embed="rId13" name="drumroll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0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Article 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A,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An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,The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94DA4D23-E968-4B65-A209-5EABC7E95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t="6312" r="4622" b="5113"/>
          <a:stretch/>
        </p:blipFill>
        <p:spPr>
          <a:xfrm>
            <a:off x="3326671" y="1659192"/>
            <a:ext cx="5538651" cy="4488032"/>
          </a:xfrm>
          <a:prstGeom prst="rect">
            <a:avLst/>
          </a:prstGeom>
        </p:spPr>
      </p:pic>
      <p:sp>
        <p:nvSpPr>
          <p:cNvPr id="11" name="คำบรรยายภาพ: วงรี 10">
            <a:extLst>
              <a:ext uri="{FF2B5EF4-FFF2-40B4-BE49-F238E27FC236}">
                <a16:creationId xmlns:a16="http://schemas.microsoft.com/office/drawing/2014/main" xmlns="" id="{419E75C0-ED13-412A-AFE1-1CC6186FC857}"/>
              </a:ext>
            </a:extLst>
          </p:cNvPr>
          <p:cNvSpPr/>
          <p:nvPr/>
        </p:nvSpPr>
        <p:spPr>
          <a:xfrm>
            <a:off x="1225724" y="1706275"/>
            <a:ext cx="2259874" cy="1895268"/>
          </a:xfrm>
          <a:prstGeom prst="wedgeEllipseCallout">
            <a:avLst>
              <a:gd name="adj1" fmla="val 73957"/>
              <a:gd name="adj2" fmla="val 55681"/>
            </a:avLst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คำบรรยายภาพ: วงรี 15">
            <a:extLst>
              <a:ext uri="{FF2B5EF4-FFF2-40B4-BE49-F238E27FC236}">
                <a16:creationId xmlns:a16="http://schemas.microsoft.com/office/drawing/2014/main" xmlns="" id="{CD32CD7E-9617-4E11-9444-40E4420BDFE6}"/>
              </a:ext>
            </a:extLst>
          </p:cNvPr>
          <p:cNvSpPr/>
          <p:nvPr/>
        </p:nvSpPr>
        <p:spPr>
          <a:xfrm>
            <a:off x="8435745" y="1859565"/>
            <a:ext cx="2259874" cy="1895268"/>
          </a:xfrm>
          <a:prstGeom prst="wedgeEllipseCallout">
            <a:avLst>
              <a:gd name="adj1" fmla="val -42806"/>
              <a:gd name="adj2" fmla="val 57982"/>
            </a:avLst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42D95A82-27A7-4B67-844F-F1926066B40F}"/>
              </a:ext>
            </a:extLst>
          </p:cNvPr>
          <p:cNvSpPr txBox="1"/>
          <p:nvPr/>
        </p:nvSpPr>
        <p:spPr>
          <a:xfrm>
            <a:off x="1389616" y="1930634"/>
            <a:ext cx="1932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เข้าใจไหมนร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  <a:endParaRPr kumimoji="0" lang="th-TH" sz="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xmlns="" id="{59479097-ED1A-4C8A-92AE-672C29936FEB}"/>
              </a:ext>
            </a:extLst>
          </p:cNvPr>
          <p:cNvSpPr txBox="1"/>
          <p:nvPr/>
        </p:nvSpPr>
        <p:spPr>
          <a:xfrm>
            <a:off x="8763530" y="2115779"/>
            <a:ext cx="1932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สู้ๆค่ะพ่อ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2DAB6615-8685-4316-B690-D9CDF9C2B303}"/>
              </a:ext>
            </a:extLst>
          </p:cNvPr>
          <p:cNvSpPr txBox="1"/>
          <p:nvPr/>
        </p:nvSpPr>
        <p:spPr>
          <a:xfrm rot="20670635">
            <a:off x="8091930" y="3993895"/>
            <a:ext cx="288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Zoom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Zoom</a:t>
            </a:r>
            <a:endParaRPr kumimoji="0" lang="th-TH" sz="3600" b="0" i="0" u="none" strike="noStrike" kern="1200" cap="none" spc="0" normalizeH="0" baseline="0" noProof="0" dirty="0"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7237EED7-D62B-4A60-B672-6DE5A929E7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14286" r="11103" b="13524"/>
          <a:stretch/>
        </p:blipFill>
        <p:spPr>
          <a:xfrm rot="21133168">
            <a:off x="1187268" y="4301287"/>
            <a:ext cx="937959" cy="879827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A05B7F5A-0CBF-423C-8934-81F07FF082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4" t="9210" r="2990" b="13279"/>
          <a:stretch/>
        </p:blipFill>
        <p:spPr>
          <a:xfrm rot="1674340">
            <a:off x="10267187" y="4945823"/>
            <a:ext cx="915304" cy="90211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AC91DBD2-6FB2-450B-9677-E77D244280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232">
            <a:off x="2340561" y="5040075"/>
            <a:ext cx="874973" cy="8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ตัวอย่างประโยค</a:t>
            </a:r>
            <a:endParaRPr kumimoji="0" lang="th-TH" sz="8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340F193-CF4A-4AD9-A5A9-5E512B612940}"/>
              </a:ext>
            </a:extLst>
          </p:cNvPr>
          <p:cNvSpPr txBox="1"/>
          <p:nvPr/>
        </p:nvSpPr>
        <p:spPr>
          <a:xfrm>
            <a:off x="1567543" y="4860027"/>
            <a:ext cx="8961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19050">
                  <a:noFill/>
                </a:ln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That man is </a:t>
            </a:r>
            <a:r>
              <a:rPr lang="en-US" sz="4000" dirty="0">
                <a:ln w="19050">
                  <a:noFill/>
                </a:ln>
                <a:solidFill>
                  <a:srgbClr val="FF00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a</a:t>
            </a:r>
            <a:r>
              <a:rPr lang="en-US" sz="4000" dirty="0">
                <a:ln w="19050">
                  <a:noFill/>
                </a:ln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 dentist.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ln w="19050">
                  <a:noFill/>
                </a:ln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ผู้ชายคนนั้นเป็นหมอฟัน</a:t>
            </a:r>
            <a:endParaRPr lang="en-US" sz="4000" dirty="0">
              <a:ln w="19050">
                <a:noFill/>
              </a:ln>
              <a:solidFill>
                <a:prstClr val="black"/>
              </a:solidFill>
              <a:latin typeface="Do It with Love" panose="02000500000000000000" pitchFamily="50" charset="0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 rot="20064249">
            <a:off x="9932566" y="484591"/>
            <a:ext cx="126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47E51EDC-5154-4060-9645-143478E14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56" y="1624738"/>
            <a:ext cx="3357297" cy="33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7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ตัวอย่างประโยค</a:t>
            </a:r>
            <a:endParaRPr kumimoji="0" lang="th-TH" sz="8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340F193-CF4A-4AD9-A5A9-5E512B612940}"/>
              </a:ext>
            </a:extLst>
          </p:cNvPr>
          <p:cNvSpPr txBox="1"/>
          <p:nvPr/>
        </p:nvSpPr>
        <p:spPr>
          <a:xfrm>
            <a:off x="1567543" y="4860027"/>
            <a:ext cx="8961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This is 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dog.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นี่คือสุนัข 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1 </a:t>
            </a: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ตัว</a:t>
            </a:r>
            <a:endParaRPr kumimoji="0" lang="en-US" sz="4000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 rot="20064249">
            <a:off x="9932566" y="484591"/>
            <a:ext cx="126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84657EA3-ED7A-4A07-A1E8-CB46F3BF9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64" y="1818084"/>
            <a:ext cx="3186916" cy="28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ตัวอย่างประโยค</a:t>
            </a:r>
            <a:endParaRPr kumimoji="0" lang="th-TH" sz="8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340F193-CF4A-4AD9-A5A9-5E512B612940}"/>
              </a:ext>
            </a:extLst>
          </p:cNvPr>
          <p:cNvSpPr txBox="1"/>
          <p:nvPr/>
        </p:nvSpPr>
        <p:spPr>
          <a:xfrm>
            <a:off x="1434736" y="4763191"/>
            <a:ext cx="8961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		Sarah is reading 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lang="en-US" sz="4000" dirty="0">
                <a:ln w="19050">
                  <a:noFill/>
                </a:ln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book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.  		</a:t>
            </a:r>
            <a:endParaRPr kumimoji="0" lang="th-TH" sz="4000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ซาร่ากำลังอ่านหนังสือ 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1 </a:t>
            </a: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เล่ม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 rot="20064249">
            <a:off x="9932566" y="484591"/>
            <a:ext cx="126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7C915452-0571-4ECA-B0B3-2EFECD12E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03" y="1084755"/>
            <a:ext cx="5769787" cy="43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1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6609" y="125099"/>
            <a:ext cx="11943472" cy="6607801"/>
            <a:chOff x="121918" y="119570"/>
            <a:chExt cx="11943472" cy="6661058"/>
          </a:xfrm>
        </p:grpSpPr>
        <p:sp>
          <p:nvSpPr>
            <p:cNvPr id="20" name="Rectangle 19"/>
            <p:cNvSpPr/>
            <p:nvPr/>
          </p:nvSpPr>
          <p:spPr>
            <a:xfrm>
              <a:off x="121918" y="119570"/>
              <a:ext cx="11943472" cy="6661058"/>
            </a:xfrm>
            <a:prstGeom prst="rect">
              <a:avLst/>
            </a:prstGeom>
            <a:solidFill>
              <a:schemeClr val="bg1"/>
            </a:solidFill>
            <a:ln w="254000">
              <a:solidFill>
                <a:srgbClr val="FF33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1918" y="119570"/>
              <a:ext cx="11943472" cy="6661058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prstDash val="lg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320041-B2D7-4D12-B1DC-186D0CC221A4}"/>
              </a:ext>
            </a:extLst>
          </p:cNvPr>
          <p:cNvSpPr txBox="1"/>
          <p:nvPr/>
        </p:nvSpPr>
        <p:spPr>
          <a:xfrm>
            <a:off x="2410519" y="437467"/>
            <a:ext cx="9478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 </a:t>
            </a:r>
            <a:r>
              <a: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ตามด้วยคำที่ขึ้นต้นด้วยเสียง 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“</a:t>
            </a:r>
            <a:r>
              <a:rPr kumimoji="0" lang="th-TH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อ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				</a:t>
            </a:r>
            <a:endParaRPr kumimoji="0" lang="th-TH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1DC127-8398-446F-9D6A-F9E99458B4A6}"/>
              </a:ext>
            </a:extLst>
          </p:cNvPr>
          <p:cNvSpPr txBox="1"/>
          <p:nvPr/>
        </p:nvSpPr>
        <p:spPr>
          <a:xfrm>
            <a:off x="2673316" y="2177871"/>
            <a:ext cx="3059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pple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9B00BCA-73DA-45D1-8865-738CA0E04912}"/>
              </a:ext>
            </a:extLst>
          </p:cNvPr>
          <p:cNvSpPr/>
          <p:nvPr/>
        </p:nvSpPr>
        <p:spPr>
          <a:xfrm>
            <a:off x="368860" y="437090"/>
            <a:ext cx="2252870" cy="92333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Article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a, an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9B1ABE-88EF-424C-9845-299D1BC5FB36}"/>
              </a:ext>
            </a:extLst>
          </p:cNvPr>
          <p:cNvSpPr txBox="1"/>
          <p:nvPr/>
        </p:nvSpPr>
        <p:spPr>
          <a:xfrm>
            <a:off x="3273286" y="1545463"/>
            <a:ext cx="784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***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 +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สระ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a,e,i,o,u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) ใช้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ไม่ได้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กับทุกตัวนะคะ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79D95A-9995-4E27-8DCC-1E69991B784D}"/>
              </a:ext>
            </a:extLst>
          </p:cNvPr>
          <p:cNvSpPr txBox="1"/>
          <p:nvPr/>
        </p:nvSpPr>
        <p:spPr>
          <a:xfrm>
            <a:off x="7599216" y="2536086"/>
            <a:ext cx="2697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gg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F36901-AF9A-44A9-BC1D-5A7B43B8C6F4}"/>
              </a:ext>
            </a:extLst>
          </p:cNvPr>
          <p:cNvSpPr txBox="1"/>
          <p:nvPr/>
        </p:nvSpPr>
        <p:spPr>
          <a:xfrm>
            <a:off x="4957801" y="4406265"/>
            <a:ext cx="2377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nk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2BE0BB9-0CD0-4882-A38D-74F557566E0D}"/>
              </a:ext>
            </a:extLst>
          </p:cNvPr>
          <p:cNvSpPr txBox="1"/>
          <p:nvPr/>
        </p:nvSpPr>
        <p:spPr>
          <a:xfrm>
            <a:off x="348629" y="5659290"/>
            <a:ext cx="372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range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B2E13-3CF9-4170-A1FA-8A2AEAF0D8E1}"/>
              </a:ext>
            </a:extLst>
          </p:cNvPr>
          <p:cNvSpPr txBox="1"/>
          <p:nvPr/>
        </p:nvSpPr>
        <p:spPr>
          <a:xfrm>
            <a:off x="6612537" y="5689384"/>
            <a:ext cx="469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mbrella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2508E3-0CD6-45F2-872C-1B7F8808C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3" y="1452890"/>
            <a:ext cx="2106470" cy="2106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136CF1-EC40-443D-8208-10523AC51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14" y="2284391"/>
            <a:ext cx="1255862" cy="1794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813957-347A-4E12-AF30-7DD70662ED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65" y="3272228"/>
            <a:ext cx="1823325" cy="24723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40AADC1-DC6E-4AAE-8001-90E45D193B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5" y="4134157"/>
            <a:ext cx="2205816" cy="16824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C95AB8E-ECF9-4794-99DE-2D78A6043C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15" y="4078480"/>
            <a:ext cx="1958406" cy="17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5288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63608" y="687862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340F193-CF4A-4AD9-A5A9-5E512B612940}"/>
              </a:ext>
            </a:extLst>
          </p:cNvPr>
          <p:cNvSpPr txBox="1"/>
          <p:nvPr/>
        </p:nvSpPr>
        <p:spPr>
          <a:xfrm>
            <a:off x="3457771" y="4860027"/>
            <a:ext cx="3004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</a:t>
            </a:r>
            <a:r>
              <a:rPr kumimoji="0" lang="en-US" sz="4000" b="0" u="sng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lephant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ln w="19050">
                  <a:noFill/>
                </a:ln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ช้าง</a:t>
            </a: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ทั่วๆไป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48FD5EA-C481-4858-8DBB-4580C7234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4" y="1832450"/>
            <a:ext cx="2313097" cy="3429000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>
            <a:off x="1261350" y="3377958"/>
            <a:ext cx="126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74A5D985-DC55-4B09-B03B-4F9043B7BADF}"/>
              </a:ext>
            </a:extLst>
          </p:cNvPr>
          <p:cNvSpPr txBox="1"/>
          <p:nvPr/>
        </p:nvSpPr>
        <p:spPr>
          <a:xfrm>
            <a:off x="7942403" y="1859565"/>
            <a:ext cx="3389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</a:t>
            </a:r>
            <a:r>
              <a:rPr kumimoji="0" lang="en-US" sz="4000" b="0" i="0" u="sng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guana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อิก</a:t>
            </a:r>
            <a:r>
              <a:rPr kumimoji="0" lang="th-TH" sz="4000" b="0" i="0" u="none" strike="noStrike" kern="1200" cap="none" spc="0" normalizeH="0" baseline="0" noProof="0" dirty="0" err="1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ัว</a:t>
            </a: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นาทั่วๆไป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6D0603C7-A3A5-4DB2-AEB7-500915EC820E}"/>
              </a:ext>
            </a:extLst>
          </p:cNvPr>
          <p:cNvSpPr txBox="1"/>
          <p:nvPr/>
        </p:nvSpPr>
        <p:spPr>
          <a:xfrm>
            <a:off x="1925953" y="397977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ตัวอย่างคำที่ใช้ 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An</a:t>
            </a:r>
            <a:endParaRPr kumimoji="0" lang="th-TH" sz="8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55058878-C148-428D-A990-E1AC1DFD3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19" y="2022715"/>
            <a:ext cx="4178213" cy="241615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06A0D0D8-22EB-4D6F-97A9-B704DCFDC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43" y="3293211"/>
            <a:ext cx="3491146" cy="24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3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3357" y="125099"/>
            <a:ext cx="11943472" cy="6607801"/>
            <a:chOff x="121918" y="119570"/>
            <a:chExt cx="11943472" cy="6661058"/>
          </a:xfrm>
        </p:grpSpPr>
        <p:sp>
          <p:nvSpPr>
            <p:cNvPr id="20" name="Rectangle 19"/>
            <p:cNvSpPr/>
            <p:nvPr/>
          </p:nvSpPr>
          <p:spPr>
            <a:xfrm>
              <a:off x="121918" y="119570"/>
              <a:ext cx="11943472" cy="6661058"/>
            </a:xfrm>
            <a:prstGeom prst="rect">
              <a:avLst/>
            </a:prstGeom>
            <a:solidFill>
              <a:schemeClr val="bg1"/>
            </a:solidFill>
            <a:ln w="254000">
              <a:solidFill>
                <a:srgbClr val="FF33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1918" y="119570"/>
              <a:ext cx="11943472" cy="6661058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prstDash val="lg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320041-B2D7-4D12-B1DC-186D0CC221A4}"/>
              </a:ext>
            </a:extLst>
          </p:cNvPr>
          <p:cNvSpPr txBox="1"/>
          <p:nvPr/>
        </p:nvSpPr>
        <p:spPr>
          <a:xfrm>
            <a:off x="2410519" y="437467"/>
            <a:ext cx="9478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 </a:t>
            </a:r>
            <a:r>
              <a: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ตามด้วยคำที่ขึ้นต้นด้วยเสียง 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“</a:t>
            </a:r>
            <a:r>
              <a:rPr kumimoji="0" lang="th-TH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อ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				</a:t>
            </a:r>
            <a:endParaRPr kumimoji="0" lang="th-TH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9B00BCA-73DA-45D1-8865-738CA0E04912}"/>
              </a:ext>
            </a:extLst>
          </p:cNvPr>
          <p:cNvSpPr/>
          <p:nvPr/>
        </p:nvSpPr>
        <p:spPr>
          <a:xfrm>
            <a:off x="368860" y="437090"/>
            <a:ext cx="2252870" cy="92333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Article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a, an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79D95A-9995-4E27-8DCC-1E69991B784D}"/>
              </a:ext>
            </a:extLst>
          </p:cNvPr>
          <p:cNvSpPr txBox="1"/>
          <p:nvPr/>
        </p:nvSpPr>
        <p:spPr>
          <a:xfrm>
            <a:off x="8048692" y="2471890"/>
            <a:ext cx="26979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(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ชั่วโมง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)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F36901-AF9A-44A9-BC1D-5A7B43B8C6F4}"/>
              </a:ext>
            </a:extLst>
          </p:cNvPr>
          <p:cNvSpPr txBox="1"/>
          <p:nvPr/>
        </p:nvSpPr>
        <p:spPr>
          <a:xfrm>
            <a:off x="6817815" y="5370901"/>
            <a:ext cx="46104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P 3 pl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er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(อ่านว่า เ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อ็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-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พี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-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ธรี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-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เพล-</a:t>
            </a:r>
            <a:r>
              <a:rPr kumimoji="0" lang="th-T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เย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อร์)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908ED0E-DCEA-4036-9CFA-289F59898DD6}"/>
              </a:ext>
            </a:extLst>
          </p:cNvPr>
          <p:cNvSpPr txBox="1"/>
          <p:nvPr/>
        </p:nvSpPr>
        <p:spPr>
          <a:xfrm>
            <a:off x="2621730" y="1478154"/>
            <a:ext cx="8444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***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บางคำขึ้นต้นด้วยพยัญชนะ แต่ออกเสียงสระ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“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อ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”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FD5E48-61A8-4CAF-9D9C-32127446BCD0}"/>
              </a:ext>
            </a:extLst>
          </p:cNvPr>
          <p:cNvSpPr txBox="1"/>
          <p:nvPr/>
        </p:nvSpPr>
        <p:spPr>
          <a:xfrm>
            <a:off x="1894801" y="2353660"/>
            <a:ext cx="34267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(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เกียรติ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)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2F421C-46BB-422A-9969-9387E89CB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7" y="1844644"/>
            <a:ext cx="1071236" cy="21424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DDD7D3A-60A9-4280-931D-D40477089E4D}"/>
              </a:ext>
            </a:extLst>
          </p:cNvPr>
          <p:cNvSpPr txBox="1"/>
          <p:nvPr/>
        </p:nvSpPr>
        <p:spPr>
          <a:xfrm>
            <a:off x="3293371" y="4543280"/>
            <a:ext cx="34910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(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ซื่อสัตย์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)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A07A47-1BDA-43BB-B14A-6EF640CF7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25" y="2287675"/>
            <a:ext cx="1816411" cy="16450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9BA1063-73F1-41A9-B31D-4AE0C3DCF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5" y="4129459"/>
            <a:ext cx="2302926" cy="22256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8D23750-4ADB-49C9-92A8-88F8948083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71" y="4020218"/>
            <a:ext cx="3332865" cy="16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09089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ตัวอย่างประโยค</a:t>
            </a:r>
            <a:endParaRPr kumimoji="0" lang="th-TH" sz="8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 rot="1345794">
            <a:off x="9967211" y="712000"/>
            <a:ext cx="126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B47006E0-BE54-420F-98D8-FC06D3A20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01" y="1899729"/>
            <a:ext cx="4694964" cy="2714979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81A506A-C678-45BB-8AF2-7CD43254031A}"/>
              </a:ext>
            </a:extLst>
          </p:cNvPr>
          <p:cNvSpPr txBox="1"/>
          <p:nvPr/>
        </p:nvSpPr>
        <p:spPr>
          <a:xfrm>
            <a:off x="1406432" y="4726981"/>
            <a:ext cx="8961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This is </a:t>
            </a:r>
            <a:r>
              <a:rPr kumimoji="0" lang="en-US" sz="4800" b="0" i="0" u="none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</a:t>
            </a:r>
            <a:r>
              <a:rPr kumimoji="0" lang="en-US" sz="48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elephant.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นี่คือช้าง </a:t>
            </a:r>
            <a:r>
              <a:rPr kumimoji="0" lang="en-US" sz="48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1 </a:t>
            </a:r>
            <a:r>
              <a:rPr kumimoji="0" lang="th-TH" sz="48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ตัว</a:t>
            </a:r>
            <a:endParaRPr kumimoji="0" lang="en-US" sz="4800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252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ตัวอย่างประโยค</a:t>
            </a:r>
            <a:endParaRPr kumimoji="0" lang="th-TH" sz="8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81A506A-C678-45BB-8AF2-7CD43254031A}"/>
              </a:ext>
            </a:extLst>
          </p:cNvPr>
          <p:cNvSpPr txBox="1"/>
          <p:nvPr/>
        </p:nvSpPr>
        <p:spPr>
          <a:xfrm>
            <a:off x="1406432" y="4726981"/>
            <a:ext cx="10088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This is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iguana.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นี่คืออิก</a:t>
            </a:r>
            <a:r>
              <a:rPr kumimoji="0" lang="th-TH" sz="4400" b="0" i="0" u="none" strike="noStrike" kern="1200" cap="none" spc="0" normalizeH="0" baseline="0" noProof="0" dirty="0" err="1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ัว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นา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1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ตัว</a:t>
            </a:r>
            <a:endParaRPr kumimoji="0" lang="en-US" sz="4400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6C13C5DB-115A-4C56-96A0-C9096FB72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11" y="1760118"/>
            <a:ext cx="4073971" cy="2856986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19A8FCA1-2B99-4A98-9D87-F34DFFCC8CF6}"/>
              </a:ext>
            </a:extLst>
          </p:cNvPr>
          <p:cNvSpPr txBox="1"/>
          <p:nvPr/>
        </p:nvSpPr>
        <p:spPr>
          <a:xfrm rot="1345794">
            <a:off x="10132097" y="598287"/>
            <a:ext cx="126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184445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ตัวอย่างประโยค</a:t>
            </a:r>
            <a:endParaRPr kumimoji="0" lang="th-TH" sz="8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81A506A-C678-45BB-8AF2-7CD43254031A}"/>
              </a:ext>
            </a:extLst>
          </p:cNvPr>
          <p:cNvSpPr txBox="1"/>
          <p:nvPr/>
        </p:nvSpPr>
        <p:spPr>
          <a:xfrm>
            <a:off x="1406432" y="4726981"/>
            <a:ext cx="10088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      It's raining. You will need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sng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u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mbrella .	</a:t>
            </a:r>
            <a:endParaRPr lang="th-TH" sz="4400" noProof="0" dirty="0">
              <a:ln w="19050">
                <a:noFill/>
              </a:ln>
              <a:solidFill>
                <a:prstClr val="black"/>
              </a:solidFill>
              <a:latin typeface="Do It with Love" panose="02000500000000000000" pitchFamily="50" charset="0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ฝนกำลังตก คุณจะต้องมีร่มกันฝน. </a:t>
            </a:r>
            <a:endParaRPr kumimoji="0" lang="en-US" sz="4400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930E34DB-7A10-49BA-8164-02E4A86D4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25" y="1588273"/>
            <a:ext cx="2492319" cy="3306559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B59AE9C-EC52-4D1B-92EA-2EDC06509491}"/>
              </a:ext>
            </a:extLst>
          </p:cNvPr>
          <p:cNvSpPr txBox="1"/>
          <p:nvPr/>
        </p:nvSpPr>
        <p:spPr>
          <a:xfrm rot="1345794">
            <a:off x="10088695" y="748792"/>
            <a:ext cx="126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402475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335753"/>
            <a:ext cx="8059784" cy="1015663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กฎเพิ่มเติม สำหรับมัธยม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81A506A-C678-45BB-8AF2-7CD43254031A}"/>
              </a:ext>
            </a:extLst>
          </p:cNvPr>
          <p:cNvSpPr txBox="1"/>
          <p:nvPr/>
        </p:nvSpPr>
        <p:spPr>
          <a:xfrm>
            <a:off x="1051556" y="1687169"/>
            <a:ext cx="100888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19050">
                  <a:noFill/>
                </a:ln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1.</a:t>
            </a:r>
            <a:r>
              <a:rPr lang="th-TH" sz="4400" dirty="0">
                <a:ln w="19050">
                  <a:noFill/>
                </a:ln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ถ้าคำนามนับได้ เอกพจน์ นั้นขึ้นต้นด้วยสระ   แต่ว่าออกเสียงเป็นพยัญชนะ ให้ใช้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 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เช่น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uniform, a university, a European, a eucalyptus a utensil, a union, a useful, a unit </a:t>
            </a:r>
          </a:p>
        </p:txBody>
      </p:sp>
    </p:spTree>
    <p:extLst>
      <p:ext uri="{BB962C8B-B14F-4D97-AF65-F5344CB8AC3E}">
        <p14:creationId xmlns:p14="http://schemas.microsoft.com/office/powerpoint/2010/main" val="258670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Article 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A,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An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,The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>
            <a:off x="947708" y="1760118"/>
            <a:ext cx="102965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Articles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แบ่งเป็น 2 ชนิดคือ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 Indefinite Article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ได้แก่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และ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ใช้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นำหน้านามนับได้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(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Countable Nouns )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เอกพจน์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ทั่วๆไป (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Singular 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2.Definite Article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ได้แก่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the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 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ซึ่งใช้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นำหน้าคำนามนับได้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(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Countable Nouns )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และนามนับไม่ได้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(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Uncountable Nouns )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ทั้งรูป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เอกพจน์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Singular )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และ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พหูพจน์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 (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Plural )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เพื่อให้นามนั้นมีความหมาย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เฉพาะเจาะจง </a:t>
            </a:r>
          </a:p>
        </p:txBody>
      </p:sp>
    </p:spTree>
    <p:extLst>
      <p:ext uri="{BB962C8B-B14F-4D97-AF65-F5344CB8AC3E}">
        <p14:creationId xmlns:p14="http://schemas.microsoft.com/office/powerpoint/2010/main" val="282097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335753"/>
            <a:ext cx="8059784" cy="1015663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กฎเพิ่มเติม สำหรับมัธยม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81A506A-C678-45BB-8AF2-7CD43254031A}"/>
              </a:ext>
            </a:extLst>
          </p:cNvPr>
          <p:cNvSpPr txBox="1"/>
          <p:nvPr/>
        </p:nvSpPr>
        <p:spPr>
          <a:xfrm>
            <a:off x="1051556" y="1687169"/>
            <a:ext cx="100888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2.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ถ้าคำนามนับได้ เอกพจน์ นั้นมีคุณศัพท์นำหน้าขยาย   ให้ดูดังนี้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  -หากคำคุณศัพท์นั้นขึ้นต้นด้วยเสียงพยัญชนะก็ให้ใช้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เช่น 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sweet orange, a big umbrella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  -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หากขึ้นต้นด้วย เสียงสระให้ใช้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เช่น  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old city, an ugly woman 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1273332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335753"/>
            <a:ext cx="8059784" cy="1015663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กฎเพิ่มเติม สำหรับมัธยม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81A506A-C678-45BB-8AF2-7CD43254031A}"/>
              </a:ext>
            </a:extLst>
          </p:cNvPr>
          <p:cNvSpPr txBox="1"/>
          <p:nvPr/>
        </p:nvSpPr>
        <p:spPr>
          <a:xfrm>
            <a:off x="1182183" y="1351395"/>
            <a:ext cx="101825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3.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ถ้าคำนามนั้นขึ้นต้นด้วยพยัญชนะ แต่ออกเสียงเป็นสระ   หรือมี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adjective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ที่ขึ้นต้นด้วยสระมาขยายข้างหน้านามนั้นให้ใช้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เช่น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  -ออกเสียงเป็นสระ เช่น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hour, an heir, an honor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  -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มีคุณศัพท์ที่ขึ้นต้นด้วยสระ เช่น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important person </a:t>
            </a:r>
          </a:p>
        </p:txBody>
      </p:sp>
    </p:spTree>
    <p:extLst>
      <p:ext uri="{BB962C8B-B14F-4D97-AF65-F5344CB8AC3E}">
        <p14:creationId xmlns:p14="http://schemas.microsoft.com/office/powerpoint/2010/main" val="1216563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335753"/>
            <a:ext cx="8059784" cy="1015663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กฎเพิ่มเติม สำหรับมัธยม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81A506A-C678-45BB-8AF2-7CD43254031A}"/>
              </a:ext>
            </a:extLst>
          </p:cNvPr>
          <p:cNvSpPr txBox="1"/>
          <p:nvPr/>
        </p:nvSpPr>
        <p:spPr>
          <a:xfrm>
            <a:off x="1142995" y="1687169"/>
            <a:ext cx="101825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5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. ใช้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a, an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ในการบอกอัตราต่อ 1 หน่วย (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per )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เช่น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	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She runs three miles a day.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เธอวิ่งวันละ 10 ไมล์ (เป็นกิจวัตร)</a:t>
            </a:r>
          </a:p>
        </p:txBody>
      </p:sp>
    </p:spTree>
    <p:extLst>
      <p:ext uri="{BB962C8B-B14F-4D97-AF65-F5344CB8AC3E}">
        <p14:creationId xmlns:p14="http://schemas.microsoft.com/office/powerpoint/2010/main" val="3686192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335753"/>
            <a:ext cx="8059784" cy="1015663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กฎเพิ่มเติม สำหรับมัธยม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81A506A-C678-45BB-8AF2-7CD43254031A}"/>
              </a:ext>
            </a:extLst>
          </p:cNvPr>
          <p:cNvSpPr txBox="1"/>
          <p:nvPr/>
        </p:nvSpPr>
        <p:spPr>
          <a:xfrm>
            <a:off x="1182183" y="1351395"/>
            <a:ext cx="101825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3.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ถ้าคำนามนั้นขึ้นต้นด้วยพยัญชนะ แต่ออกเสียงเป็นสระ   หรือมี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adjective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ที่ขึ้นต้นด้วยสระมาขยายข้างหน้านามนั้นให้ใช้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เช่น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  -ออกเสียงเป็นสระ เช่น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hour, an heir, an honor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  -</a:t>
            </a:r>
            <a:r>
              <a:rPr kumimoji="0" lang="th-TH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มีคุณศัพท์ที่ขึ้นต้นด้วยสระ เช่น </a:t>
            </a:r>
            <a:r>
              <a:rPr kumimoji="0" lang="en-US" sz="44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 important person </a:t>
            </a:r>
          </a:p>
        </p:txBody>
      </p:sp>
    </p:spTree>
    <p:extLst>
      <p:ext uri="{BB962C8B-B14F-4D97-AF65-F5344CB8AC3E}">
        <p14:creationId xmlns:p14="http://schemas.microsoft.com/office/powerpoint/2010/main" val="324159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>
            <a:off x="1925952" y="1367100"/>
            <a:ext cx="126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The</a:t>
            </a:r>
            <a:endParaRPr kumimoji="0" lang="en-US" sz="54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8162A668-15FC-4C99-B090-49C2D0BC1A30}"/>
              </a:ext>
            </a:extLst>
          </p:cNvPr>
          <p:cNvSpPr txBox="1"/>
          <p:nvPr/>
        </p:nvSpPr>
        <p:spPr>
          <a:xfrm>
            <a:off x="4638670" y="1545636"/>
            <a:ext cx="59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ใช้นำหน้าคำนามที่ต้องการ</a:t>
            </a:r>
            <a:r>
              <a:rPr kumimoji="0" lang="th-TH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เจาะจง</a:t>
            </a:r>
          </a:p>
        </p:txBody>
      </p: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xmlns="" id="{E395C1D0-7868-409E-8586-F3EA69DC5982}"/>
              </a:ext>
            </a:extLst>
          </p:cNvPr>
          <p:cNvCxnSpPr/>
          <p:nvPr/>
        </p:nvCxnSpPr>
        <p:spPr>
          <a:xfrm>
            <a:off x="3352606" y="1868801"/>
            <a:ext cx="8237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103339" y="2407194"/>
            <a:ext cx="10000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>
                <a:latin typeface="Do It with Love" panose="02000500000000000000" pitchFamily="50" charset="0"/>
                <a:cs typeface="FC Candy Color" panose="020B0604020202020204" charset="-34"/>
              </a:rPr>
              <a:t>เช่น  </a:t>
            </a:r>
            <a:r>
              <a:rPr lang="th-TH" sz="3600" dirty="0">
                <a:solidFill>
                  <a:srgbClr val="FF00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The 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boy over there is the best </a:t>
            </a:r>
            <a:r>
              <a:rPr lang="en-US" sz="3600" dirty="0">
                <a:latin typeface="Do It with Love" panose="02000500000000000000" pitchFamily="50" charset="0"/>
                <a:cs typeface="FC Candy Color" panose="020B0604020202020204" charset="-34"/>
              </a:rPr>
              <a:t>in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English.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	 </a:t>
            </a:r>
            <a:r>
              <a:rPr kumimoji="0" lang="th-TH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เด็กผู้ชายที่อยู่ตรงนั้นเก่งภาษาอังกฤษที่สุด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40726147-8FA7-487C-982A-17FFC643A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24" y="3237284"/>
            <a:ext cx="2857500" cy="2857500"/>
          </a:xfrm>
          <a:prstGeom prst="rect">
            <a:avLst/>
          </a:prstGeom>
        </p:spPr>
      </p:pic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4C22123D-B772-439F-A8B0-B5C9CFE3CAA3}"/>
              </a:ext>
            </a:extLst>
          </p:cNvPr>
          <p:cNvSpPr/>
          <p:nvPr/>
        </p:nvSpPr>
        <p:spPr>
          <a:xfrm>
            <a:off x="2187346" y="211058"/>
            <a:ext cx="7817302" cy="1245896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27C72D90-7F5E-4EC2-BA40-1A60655CD449}"/>
              </a:ext>
            </a:extLst>
          </p:cNvPr>
          <p:cNvSpPr txBox="1"/>
          <p:nvPr/>
        </p:nvSpPr>
        <p:spPr>
          <a:xfrm>
            <a:off x="1933337" y="130317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Article 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A,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An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,The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555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Article 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A,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An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,The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>
            <a:off x="1432556" y="1553358"/>
            <a:ext cx="126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The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8162A668-15FC-4C99-B090-49C2D0BC1A30}"/>
              </a:ext>
            </a:extLst>
          </p:cNvPr>
          <p:cNvSpPr txBox="1"/>
          <p:nvPr/>
        </p:nvSpPr>
        <p:spPr>
          <a:xfrm>
            <a:off x="4339766" y="1712885"/>
            <a:ext cx="59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ใช้นำหน้าคำนามที่ต้องการ</a:t>
            </a:r>
            <a:r>
              <a:rPr kumimoji="0" lang="th-TH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เจาะจง</a:t>
            </a:r>
          </a:p>
        </p:txBody>
      </p: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xmlns="" id="{E395C1D0-7868-409E-8586-F3EA69DC5982}"/>
              </a:ext>
            </a:extLst>
          </p:cNvPr>
          <p:cNvCxnSpPr/>
          <p:nvPr/>
        </p:nvCxnSpPr>
        <p:spPr>
          <a:xfrm>
            <a:off x="2882344" y="2028878"/>
            <a:ext cx="8237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312348" y="2536156"/>
            <a:ext cx="10000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เช่น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sun is slowly setting behind the hill.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	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ดวงอาทิตย์กำลังตกลับภูเขาไปอย่างช้าๆ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D681E170-8A6C-493F-81AB-FED6870A3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01" y="3809016"/>
            <a:ext cx="4155901" cy="233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78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Article 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A,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An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,The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>
            <a:off x="1432556" y="1553358"/>
            <a:ext cx="126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The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8162A668-15FC-4C99-B090-49C2D0BC1A30}"/>
              </a:ext>
            </a:extLst>
          </p:cNvPr>
          <p:cNvSpPr txBox="1"/>
          <p:nvPr/>
        </p:nvSpPr>
        <p:spPr>
          <a:xfrm>
            <a:off x="4339766" y="1712885"/>
            <a:ext cx="59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ใช้นำหน้าคำนามที่ต้องการ</a:t>
            </a:r>
            <a:r>
              <a:rPr kumimoji="0" lang="th-TH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เจาะจง</a:t>
            </a:r>
          </a:p>
        </p:txBody>
      </p: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xmlns="" id="{E395C1D0-7868-409E-8586-F3EA69DC5982}"/>
              </a:ext>
            </a:extLst>
          </p:cNvPr>
          <p:cNvCxnSpPr/>
          <p:nvPr/>
        </p:nvCxnSpPr>
        <p:spPr>
          <a:xfrm>
            <a:off x="2882344" y="2028878"/>
            <a:ext cx="8237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312348" y="2536156"/>
            <a:ext cx="10000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ชื่อ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เฉพาะทางภูมิศาสตร์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เราใช้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กับ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ชื่อทะเล, มหาสมุทร, แม่น้ำ, คลอง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the Mediterranean, the Nile, the Pacific1),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ช่องแคบ 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the English Channel),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ชื่อเทือกเขาและชื่อหมูเกาะ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the Himalayas, the Philippines)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ฯลฯ</a:t>
            </a:r>
          </a:p>
        </p:txBody>
      </p:sp>
    </p:spTree>
    <p:extLst>
      <p:ext uri="{BB962C8B-B14F-4D97-AF65-F5344CB8AC3E}">
        <p14:creationId xmlns:p14="http://schemas.microsoft.com/office/powerpoint/2010/main" val="4137414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87444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There </a:t>
            </a:r>
            <a:r>
              <a:rPr lang="en-US" sz="5400" dirty="0" err="1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is_________pen</a:t>
            </a:r>
            <a:r>
              <a:rPr lang="en-US" sz="5400" dirty="0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cs typeface="FC Candy Color" panose="020B0604020202020204" charset="-34"/>
              </a:rPr>
              <a:t>     a. 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Write </a:t>
            </a:r>
            <a:r>
              <a:rPr lang="en-US" sz="3600" dirty="0">
                <a:solidFill>
                  <a:srgbClr val="FF00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a </a:t>
            </a:r>
            <a:r>
              <a:rPr lang="en-US" sz="3600" dirty="0"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or</a:t>
            </a:r>
            <a:r>
              <a:rPr lang="en-US" sz="3600" dirty="0">
                <a:solidFill>
                  <a:srgbClr val="FF00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 an </a:t>
            </a:r>
            <a:r>
              <a:rPr lang="en-US" sz="3600" dirty="0"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416E9461-127C-4355-AACE-CCC96C351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99845"/>
            <a:ext cx="3647749" cy="206809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27E918B2-B855-420F-92EF-C9B4CC12D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52" y="4969738"/>
            <a:ext cx="2263420" cy="18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68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87444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is_________pen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416E9461-127C-4355-AACE-CCC96C351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99845"/>
            <a:ext cx="3647749" cy="206809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27E918B2-B855-420F-92EF-C9B4CC12D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52" y="4969738"/>
            <a:ext cx="2263420" cy="188400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0BA218D-30E3-414B-BF58-16AE29E06643}"/>
              </a:ext>
            </a:extLst>
          </p:cNvPr>
          <p:cNvSpPr txBox="1"/>
          <p:nvPr/>
        </p:nvSpPr>
        <p:spPr>
          <a:xfrm rot="20525241">
            <a:off x="-234715" y="466098"/>
            <a:ext cx="48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latin typeface="FC Candy Color" pitchFamily="2" charset="-34"/>
                <a:cs typeface="FC Candy Color" pitchFamily="2" charset="-34"/>
              </a:rPr>
              <a:t>Key answer</a:t>
            </a:r>
            <a:endParaRPr kumimoji="0" lang="th-TH" sz="6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8496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404134" y="2328274"/>
            <a:ext cx="95725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2.There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is_______umbrella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8A7E558-4468-4D1F-86A7-7A9ECBBB4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89" y="3426456"/>
            <a:ext cx="2647309" cy="2425016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B32D17B5-5759-4868-AEA3-8235F55C0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5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101600">
                  <a:srgbClr val="66FFFF"/>
                </a:glow>
              </a:effectLst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dirty="0">
                <a:ln w="57150">
                  <a:solidFill>
                    <a:schemeClr val="tx1"/>
                  </a:solidFill>
                </a:ln>
                <a:pattFill prst="dkVert">
                  <a:fgClr>
                    <a:srgbClr val="FF33CC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(</a:t>
            </a:r>
            <a:r>
              <a:rPr lang="en-US" sz="80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FF9933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Article </a:t>
            </a:r>
            <a:r>
              <a:rPr lang="en-US" sz="8000" dirty="0" err="1">
                <a:ln w="57150">
                  <a:solidFill>
                    <a:schemeClr val="tx1"/>
                  </a:solidFill>
                </a:ln>
                <a:pattFill prst="pct90">
                  <a:fgClr>
                    <a:srgbClr val="FF33CC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A,</a:t>
            </a:r>
            <a:r>
              <a:rPr lang="en-US" sz="8000" dirty="0" err="1">
                <a:ln w="57150">
                  <a:solidFill>
                    <a:schemeClr val="tx1"/>
                  </a:solidFill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An</a:t>
            </a:r>
            <a:r>
              <a:rPr lang="en-US" sz="8000" dirty="0" err="1">
                <a:ln w="57150">
                  <a:solidFill>
                    <a:schemeClr val="tx1"/>
                  </a:solidFill>
                </a:ln>
                <a:pattFill prst="pct90">
                  <a:fgClr>
                    <a:srgbClr val="0099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,The</a:t>
            </a:r>
            <a:r>
              <a:rPr lang="th-TH" sz="8000" dirty="0">
                <a:ln w="57150">
                  <a:solidFill>
                    <a:schemeClr val="tx1"/>
                  </a:solidFill>
                </a:ln>
                <a:pattFill prst="dkVert">
                  <a:fgClr>
                    <a:srgbClr val="FF33CC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)</a:t>
            </a:r>
            <a:r>
              <a:rPr lang="th-TH" sz="80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0099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>
            <a:off x="1432556" y="1859565"/>
            <a:ext cx="1267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33CC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A</a:t>
            </a:r>
          </a:p>
          <a:p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9933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An</a:t>
            </a:r>
            <a:endParaRPr lang="th-TH" sz="5400" dirty="0">
              <a:ln w="19050">
                <a:solidFill>
                  <a:schemeClr val="tx1"/>
                </a:solidFill>
              </a:ln>
              <a:solidFill>
                <a:srgbClr val="FF9933"/>
              </a:solidFill>
              <a:latin typeface="Do It with Love" panose="02000500000000000000" pitchFamily="50" charset="0"/>
              <a:cs typeface="FC Candy Color" panose="020B060402020202020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7CAEE2A1-AE39-4875-97D9-B00AB01B8DFD}"/>
              </a:ext>
            </a:extLst>
          </p:cNvPr>
          <p:cNvSpPr txBox="1"/>
          <p:nvPr/>
        </p:nvSpPr>
        <p:spPr>
          <a:xfrm>
            <a:off x="1292404" y="4437013"/>
            <a:ext cx="126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9966FF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The</a:t>
            </a:r>
            <a:endParaRPr lang="th-TH" sz="5400" dirty="0">
              <a:ln w="19050">
                <a:solidFill>
                  <a:schemeClr val="tx1"/>
                </a:solidFill>
              </a:ln>
              <a:solidFill>
                <a:srgbClr val="9966FF"/>
              </a:solidFill>
              <a:latin typeface="Do It with Love" panose="02000500000000000000" pitchFamily="50" charset="0"/>
              <a:cs typeface="FC Candy Color" panose="020B060402020202020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8162A668-15FC-4C99-B090-49C2D0BC1A30}"/>
              </a:ext>
            </a:extLst>
          </p:cNvPr>
          <p:cNvSpPr txBox="1"/>
          <p:nvPr/>
        </p:nvSpPr>
        <p:spPr>
          <a:xfrm>
            <a:off x="3390462" y="2413562"/>
            <a:ext cx="148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ทั่วไป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A0A83262-0F0E-4A03-8422-041F77EF8818}"/>
              </a:ext>
            </a:extLst>
          </p:cNvPr>
          <p:cNvSpPr txBox="1"/>
          <p:nvPr/>
        </p:nvSpPr>
        <p:spPr>
          <a:xfrm>
            <a:off x="3236866" y="4437013"/>
            <a:ext cx="148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เจาะจง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D7B93B47-4990-4B82-8A16-8C099A0F5904}"/>
              </a:ext>
            </a:extLst>
          </p:cNvPr>
          <p:cNvSpPr txBox="1"/>
          <p:nvPr/>
        </p:nvSpPr>
        <p:spPr>
          <a:xfrm>
            <a:off x="6201560" y="2299272"/>
            <a:ext cx="408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คำนามนับได้เอกพจน์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xmlns="" id="{11FAD4DD-F16B-4F28-B3B0-0AD53B6873FF}"/>
              </a:ext>
            </a:extLst>
          </p:cNvPr>
          <p:cNvSpPr txBox="1"/>
          <p:nvPr/>
        </p:nvSpPr>
        <p:spPr>
          <a:xfrm>
            <a:off x="6201560" y="3540336"/>
            <a:ext cx="408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คำนามนับได้เอกพจน์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C973DA18-70AA-46A4-B0B4-059627FB1533}"/>
              </a:ext>
            </a:extLst>
          </p:cNvPr>
          <p:cNvSpPr txBox="1"/>
          <p:nvPr/>
        </p:nvSpPr>
        <p:spPr>
          <a:xfrm>
            <a:off x="6258883" y="4458234"/>
            <a:ext cx="408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คำนามนับได้พหูพจน์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8A250395-1CB8-4B21-93D3-E3C809FE781A}"/>
              </a:ext>
            </a:extLst>
          </p:cNvPr>
          <p:cNvSpPr txBox="1"/>
          <p:nvPr/>
        </p:nvSpPr>
        <p:spPr>
          <a:xfrm>
            <a:off x="6218803" y="5037177"/>
            <a:ext cx="4085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 It with Love" panose="02000500000000000000" pitchFamily="50" charset="0"/>
                <a:cs typeface="FC Candy Color" panose="020B0604020202020204" charset="-34"/>
              </a:rPr>
              <a:t>คำนามนับไม่ได้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>
                <a:solidFill>
                  <a:srgbClr val="C000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(มีรูปเดียวคือเอกพจน์)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o It with Love" panose="02000500000000000000" pitchFamily="50" charset="0"/>
              <a:cs typeface="FC Candy Color" panose="020B0604020202020204" charset="-34"/>
            </a:endParaRPr>
          </a:p>
        </p:txBody>
      </p: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xmlns="" id="{E395C1D0-7868-409E-8586-F3EA69DC5982}"/>
              </a:ext>
            </a:extLst>
          </p:cNvPr>
          <p:cNvCxnSpPr/>
          <p:nvPr/>
        </p:nvCxnSpPr>
        <p:spPr>
          <a:xfrm>
            <a:off x="2413088" y="2736727"/>
            <a:ext cx="8237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>
            <a:extLst>
              <a:ext uri="{FF2B5EF4-FFF2-40B4-BE49-F238E27FC236}">
                <a16:creationId xmlns:a16="http://schemas.microsoft.com/office/drawing/2014/main" xmlns="" id="{BF8FE956-E0D2-439F-9892-0CACF02E3426}"/>
              </a:ext>
            </a:extLst>
          </p:cNvPr>
          <p:cNvCxnSpPr/>
          <p:nvPr/>
        </p:nvCxnSpPr>
        <p:spPr>
          <a:xfrm>
            <a:off x="2413088" y="4848662"/>
            <a:ext cx="8237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>
            <a:extLst>
              <a:ext uri="{FF2B5EF4-FFF2-40B4-BE49-F238E27FC236}">
                <a16:creationId xmlns:a16="http://schemas.microsoft.com/office/drawing/2014/main" xmlns="" id="{CE285FB6-6D7B-4BC0-9827-9BF7794CC7A2}"/>
              </a:ext>
            </a:extLst>
          </p:cNvPr>
          <p:cNvCxnSpPr/>
          <p:nvPr/>
        </p:nvCxnSpPr>
        <p:spPr>
          <a:xfrm>
            <a:off x="5021305" y="2725900"/>
            <a:ext cx="8237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xmlns="" id="{E6B940CA-7FAF-46FD-9C07-77012CB8725F}"/>
              </a:ext>
            </a:extLst>
          </p:cNvPr>
          <p:cNvCxnSpPr>
            <a:cxnSpLocks/>
          </p:cNvCxnSpPr>
          <p:nvPr/>
        </p:nvCxnSpPr>
        <p:spPr>
          <a:xfrm flipV="1">
            <a:off x="4490896" y="3984171"/>
            <a:ext cx="1689677" cy="7521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>
            <a:extLst>
              <a:ext uri="{FF2B5EF4-FFF2-40B4-BE49-F238E27FC236}">
                <a16:creationId xmlns:a16="http://schemas.microsoft.com/office/drawing/2014/main" xmlns="" id="{DBA2590F-1B33-42F9-9E7F-A7E87C75ACB7}"/>
              </a:ext>
            </a:extLst>
          </p:cNvPr>
          <p:cNvCxnSpPr>
            <a:cxnSpLocks/>
          </p:cNvCxnSpPr>
          <p:nvPr/>
        </p:nvCxnSpPr>
        <p:spPr>
          <a:xfrm>
            <a:off x="4511956" y="4824772"/>
            <a:ext cx="1689604" cy="23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xmlns="" id="{0DD3E5DC-03CB-4622-B999-7D8A10AB3F06}"/>
              </a:ext>
            </a:extLst>
          </p:cNvPr>
          <p:cNvCxnSpPr>
            <a:cxnSpLocks/>
          </p:cNvCxnSpPr>
          <p:nvPr/>
        </p:nvCxnSpPr>
        <p:spPr>
          <a:xfrm>
            <a:off x="4511956" y="4906547"/>
            <a:ext cx="1668617" cy="8149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48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404134" y="2328274"/>
            <a:ext cx="95725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2.There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is_______umbrella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8A7E558-4468-4D1F-86A7-7A9ECBBB4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89" y="3426456"/>
            <a:ext cx="2647309" cy="2425016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B32D17B5-5759-4868-AEA3-8235F55C0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FD3C28CA-CA94-48CA-933E-B896FF9A1EB4}"/>
              </a:ext>
            </a:extLst>
          </p:cNvPr>
          <p:cNvSpPr txBox="1"/>
          <p:nvPr/>
        </p:nvSpPr>
        <p:spPr>
          <a:xfrm rot="20525241">
            <a:off x="-234715" y="466098"/>
            <a:ext cx="48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latin typeface="FC Candy Color" pitchFamily="2" charset="-34"/>
                <a:cs typeface="FC Candy Color" pitchFamily="2" charset="-34"/>
              </a:rPr>
              <a:t>Key answer</a:t>
            </a:r>
            <a:endParaRPr kumimoji="0" lang="th-TH" sz="6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9050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87444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3.There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is______pencil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758A7D2-CB7B-4150-937D-8E958A34D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05" y="3401139"/>
            <a:ext cx="2483110" cy="248311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FC8AA1ED-C3AA-4078-937B-B56D098D7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63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87444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3.There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is______pencil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758A7D2-CB7B-4150-937D-8E958A34D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05" y="3401139"/>
            <a:ext cx="2483110" cy="248311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FC8AA1ED-C3AA-4078-937B-B56D098D7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45EEEE7D-5F6B-443F-8EAF-12626E0C0B96}"/>
              </a:ext>
            </a:extLst>
          </p:cNvPr>
          <p:cNvSpPr txBox="1"/>
          <p:nvPr/>
        </p:nvSpPr>
        <p:spPr>
          <a:xfrm rot="20525241">
            <a:off x="-234715" y="466098"/>
            <a:ext cx="48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latin typeface="FC Candy Color" pitchFamily="2" charset="-34"/>
                <a:cs typeface="FC Candy Color" pitchFamily="2" charset="-34"/>
              </a:rPr>
              <a:t>Key answer</a:t>
            </a:r>
            <a:endParaRPr kumimoji="0" lang="th-TH" sz="6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673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9797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4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is______orange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xmlns="" id="{688A9233-A31E-4952-B1CE-A21B1BB5F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6" y="3536776"/>
            <a:ext cx="2763162" cy="210749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A27B87C7-7390-4A48-ADEA-37E738483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57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9797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4.There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is______orange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xmlns="" id="{688A9233-A31E-4952-B1CE-A21B1BB5F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6" y="3536776"/>
            <a:ext cx="2763162" cy="210749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A27B87C7-7390-4A48-ADEA-37E738483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41B383E1-F408-470F-8F0F-70BD30A51677}"/>
              </a:ext>
            </a:extLst>
          </p:cNvPr>
          <p:cNvSpPr txBox="1"/>
          <p:nvPr/>
        </p:nvSpPr>
        <p:spPr>
          <a:xfrm rot="20525241">
            <a:off x="-234715" y="466098"/>
            <a:ext cx="48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latin typeface="FC Candy Color" pitchFamily="2" charset="-34"/>
                <a:cs typeface="FC Candy Color" pitchFamily="2" charset="-34"/>
              </a:rPr>
              <a:t>Key answer</a:t>
            </a:r>
            <a:endParaRPr kumimoji="0" lang="th-TH" sz="6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2625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9797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5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is______ruler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D8396E7-1B4E-4D05-AB65-DF5D38CA7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130">
            <a:off x="5099829" y="3085123"/>
            <a:ext cx="3887274" cy="320602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E6F21BB6-13B8-45AC-8297-F774BA1458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85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9797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5.There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is______ruler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D8396E7-1B4E-4D05-AB65-DF5D38CA7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130">
            <a:off x="5099829" y="3085123"/>
            <a:ext cx="3887274" cy="320602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E6F21BB6-13B8-45AC-8297-F774BA1458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012242C1-B38E-4A42-A3A8-DA987C7399D4}"/>
              </a:ext>
            </a:extLst>
          </p:cNvPr>
          <p:cNvSpPr txBox="1"/>
          <p:nvPr/>
        </p:nvSpPr>
        <p:spPr>
          <a:xfrm rot="20525241">
            <a:off x="-234715" y="466098"/>
            <a:ext cx="48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latin typeface="FC Candy Color" pitchFamily="2" charset="-34"/>
                <a:cs typeface="FC Candy Color" pitchFamily="2" charset="-34"/>
              </a:rPr>
              <a:t>Key answer</a:t>
            </a:r>
            <a:endParaRPr kumimoji="0" lang="th-TH" sz="6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2526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9797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6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is______table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C5EB6576-A027-4031-9BD9-BDCFB0F97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3324866"/>
            <a:ext cx="3831903" cy="267494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3911B157-986B-4BE3-BF94-82B0B7F09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17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9797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6.There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is______table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C5EB6576-A027-4031-9BD9-BDCFB0F97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3324866"/>
            <a:ext cx="3831903" cy="267494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3911B157-986B-4BE3-BF94-82B0B7F09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8727E0D1-1752-4D6C-A552-8B9510572E65}"/>
              </a:ext>
            </a:extLst>
          </p:cNvPr>
          <p:cNvSpPr txBox="1"/>
          <p:nvPr/>
        </p:nvSpPr>
        <p:spPr>
          <a:xfrm rot="20525241">
            <a:off x="-711230" y="466098"/>
            <a:ext cx="48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latin typeface="FC Candy Color" pitchFamily="2" charset="-34"/>
                <a:cs typeface="FC Candy Color" pitchFamily="2" charset="-34"/>
              </a:rPr>
              <a:t>Key answer</a:t>
            </a:r>
            <a:endParaRPr kumimoji="0" lang="th-TH" sz="6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4574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9797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7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is______elephant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ABD2D60A-2661-4878-B962-EBF6CCCE2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 r="18246"/>
          <a:stretch/>
        </p:blipFill>
        <p:spPr>
          <a:xfrm>
            <a:off x="5689969" y="3409010"/>
            <a:ext cx="2650388" cy="259079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12325C5B-D7AA-4278-9AA1-888B62D6B4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Article 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A,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An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,The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0" name="เมฆ 9">
            <a:extLst>
              <a:ext uri="{FF2B5EF4-FFF2-40B4-BE49-F238E27FC236}">
                <a16:creationId xmlns:a16="http://schemas.microsoft.com/office/drawing/2014/main" xmlns="" id="{9AC60371-CC54-40A3-9B99-DA78F40481E3}"/>
              </a:ext>
            </a:extLst>
          </p:cNvPr>
          <p:cNvSpPr/>
          <p:nvPr/>
        </p:nvSpPr>
        <p:spPr>
          <a:xfrm>
            <a:off x="4764806" y="1766709"/>
            <a:ext cx="2981467" cy="2211414"/>
          </a:xfrm>
          <a:prstGeom prst="cloud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340F193-CF4A-4AD9-A5A9-5E512B612940}"/>
              </a:ext>
            </a:extLst>
          </p:cNvPr>
          <p:cNvSpPr txBox="1"/>
          <p:nvPr/>
        </p:nvSpPr>
        <p:spPr>
          <a:xfrm>
            <a:off x="5006199" y="2275063"/>
            <a:ext cx="2744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มีความหมายว่า 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“</a:t>
            </a: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หนึ่ง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”</a:t>
            </a:r>
            <a:endParaRPr kumimoji="0" lang="th-TH" sz="4000" b="0" i="0" u="none" strike="noStrike" kern="1200" cap="none" spc="0" normalizeH="0" baseline="0" noProof="0" dirty="0">
              <a:ln w="19050">
                <a:noFill/>
              </a:ln>
              <a:solidFill>
                <a:srgbClr val="FF0000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4" name="เมฆ 13">
            <a:extLst>
              <a:ext uri="{FF2B5EF4-FFF2-40B4-BE49-F238E27FC236}">
                <a16:creationId xmlns:a16="http://schemas.microsoft.com/office/drawing/2014/main" xmlns="" id="{4755128D-41BC-4084-A6ED-10C209FB9004}"/>
              </a:ext>
            </a:extLst>
          </p:cNvPr>
          <p:cNvSpPr/>
          <p:nvPr/>
        </p:nvSpPr>
        <p:spPr>
          <a:xfrm>
            <a:off x="7559300" y="3546950"/>
            <a:ext cx="2981467" cy="2211414"/>
          </a:xfrm>
          <a:prstGeom prst="cloud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03DA83A-B027-4BEE-87D0-8B1DD98B4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" y="1859565"/>
            <a:ext cx="2660567" cy="4037602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>
            <a:off x="1464192" y="3666233"/>
            <a:ext cx="1267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</a:t>
            </a:r>
            <a:endParaRPr kumimoji="0" lang="th-TH" sz="48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9933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7CAEE2A1-AE39-4875-97D9-B00AB01B8DFD}"/>
              </a:ext>
            </a:extLst>
          </p:cNvPr>
          <p:cNvSpPr txBox="1"/>
          <p:nvPr/>
        </p:nvSpPr>
        <p:spPr>
          <a:xfrm>
            <a:off x="2294900" y="3878366"/>
            <a:ext cx="126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9966FF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The</a:t>
            </a:r>
            <a:endParaRPr kumimoji="0" lang="th-TH" sz="54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9966FF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0472DBFD-EB10-4A6D-BEEE-BC1153050DF5}"/>
              </a:ext>
            </a:extLst>
          </p:cNvPr>
          <p:cNvSpPr txBox="1"/>
          <p:nvPr/>
        </p:nvSpPr>
        <p:spPr>
          <a:xfrm>
            <a:off x="7983514" y="4010580"/>
            <a:ext cx="2744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ใช้นำหน้า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“</a:t>
            </a: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คำนาม</a:t>
            </a: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”</a:t>
            </a:r>
            <a:endParaRPr kumimoji="0" lang="th-TH" sz="4000" b="0" i="0" u="none" strike="noStrike" kern="1200" cap="none" spc="0" normalizeH="0" baseline="0" noProof="0" dirty="0">
              <a:ln w="19050">
                <a:noFill/>
              </a:ln>
              <a:solidFill>
                <a:srgbClr val="FF0000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4022D311-8CAA-49C7-AEC1-A93E58D1C6F3}"/>
              </a:ext>
            </a:extLst>
          </p:cNvPr>
          <p:cNvSpPr txBox="1"/>
          <p:nvPr/>
        </p:nvSpPr>
        <p:spPr>
          <a:xfrm rot="20853503">
            <a:off x="4504345" y="4316904"/>
            <a:ext cx="89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ตัว</a:t>
            </a:r>
            <a:r>
              <a:rPr lang="th-TH" sz="4000" dirty="0">
                <a:ln w="19050">
                  <a:solidFill>
                    <a:prstClr val="black"/>
                  </a:solidFill>
                </a:ln>
                <a:solidFill>
                  <a:srgbClr val="66FFFF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 w="19050">
                <a:noFill/>
              </a:ln>
              <a:solidFill>
                <a:srgbClr val="FF0000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D1681E80-74AF-4A53-885E-F7B019A431EF}"/>
              </a:ext>
            </a:extLst>
          </p:cNvPr>
          <p:cNvSpPr txBox="1"/>
          <p:nvPr/>
        </p:nvSpPr>
        <p:spPr>
          <a:xfrm rot="1360892">
            <a:off x="6050374" y="5106588"/>
            <a:ext cx="89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ln w="19050">
                  <a:solidFill>
                    <a:prstClr val="black"/>
                  </a:solidFill>
                </a:ln>
                <a:solidFill>
                  <a:srgbClr val="99FF33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อัน</a:t>
            </a:r>
            <a:r>
              <a:rPr lang="th-TH" sz="4000" dirty="0">
                <a:ln w="19050">
                  <a:solidFill>
                    <a:prstClr val="black"/>
                  </a:solidFill>
                </a:ln>
                <a:solidFill>
                  <a:srgbClr val="66FFFF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 w="19050">
                <a:noFill/>
              </a:ln>
              <a:solidFill>
                <a:srgbClr val="FF0000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42E5948-EFFD-41A8-9D47-9A5FD288796B}"/>
              </a:ext>
            </a:extLst>
          </p:cNvPr>
          <p:cNvSpPr txBox="1"/>
          <p:nvPr/>
        </p:nvSpPr>
        <p:spPr>
          <a:xfrm rot="20816902">
            <a:off x="4539988" y="5314928"/>
            <a:ext cx="89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ln w="19050">
                  <a:solidFill>
                    <a:prstClr val="black"/>
                  </a:solidFill>
                </a:ln>
                <a:solidFill>
                  <a:srgbClr val="66FFFF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คน </a:t>
            </a:r>
            <a:endParaRPr kumimoji="0" lang="th-TH" sz="4000" b="0" i="0" u="none" strike="noStrike" kern="1200" cap="none" spc="0" normalizeH="0" baseline="0" noProof="0" dirty="0">
              <a:ln w="19050">
                <a:noFill/>
              </a:ln>
              <a:solidFill>
                <a:srgbClr val="FF0000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xmlns="" id="{B39AE7C1-B058-4AF8-88B8-503550415BD7}"/>
              </a:ext>
            </a:extLst>
          </p:cNvPr>
          <p:cNvSpPr txBox="1"/>
          <p:nvPr/>
        </p:nvSpPr>
        <p:spPr>
          <a:xfrm rot="940090">
            <a:off x="6847817" y="3971001"/>
            <a:ext cx="89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สิ่ง</a:t>
            </a:r>
            <a:r>
              <a:rPr lang="th-TH" sz="4000" dirty="0">
                <a:ln w="19050">
                  <a:solidFill>
                    <a:prstClr val="black"/>
                  </a:solidFill>
                </a:ln>
                <a:solidFill>
                  <a:srgbClr val="66FFFF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 w="19050">
                <a:noFill/>
              </a:ln>
              <a:solidFill>
                <a:srgbClr val="FF0000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5140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818221" y="2384415"/>
            <a:ext cx="9797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7.There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is______elephant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	b. an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ABD2D60A-2661-4878-B962-EBF6CCCE2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 r="18246"/>
          <a:stretch/>
        </p:blipFill>
        <p:spPr>
          <a:xfrm>
            <a:off x="5689969" y="3409010"/>
            <a:ext cx="2650388" cy="259079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12325C5B-D7AA-4278-9AA1-888B62D6B4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74BAD4FE-0E40-4CCB-9E04-E4ECC5F41860}"/>
              </a:ext>
            </a:extLst>
          </p:cNvPr>
          <p:cNvSpPr txBox="1"/>
          <p:nvPr/>
        </p:nvSpPr>
        <p:spPr>
          <a:xfrm rot="20525241">
            <a:off x="-234715" y="466098"/>
            <a:ext cx="48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latin typeface="FC Candy Color" pitchFamily="2" charset="-34"/>
                <a:cs typeface="FC Candy Color" pitchFamily="2" charset="-34"/>
              </a:rPr>
              <a:t>Key answer</a:t>
            </a:r>
            <a:endParaRPr kumimoji="0" lang="th-TH" sz="6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3903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228461" y="2328274"/>
            <a:ext cx="11251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8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.There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is______ice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cream cone.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   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b. 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2134E5ED-201B-4200-BD92-3E94088176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8"/>
          <a:stretch/>
        </p:blipFill>
        <p:spPr>
          <a:xfrm>
            <a:off x="6095997" y="3156763"/>
            <a:ext cx="2049081" cy="293261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565B3C1-3E87-422C-A7F6-21D5DC2E7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64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228461" y="2328274"/>
            <a:ext cx="11251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8.There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is______ice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cream cone.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b. 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2134E5ED-201B-4200-BD92-3E94088176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8"/>
          <a:stretch/>
        </p:blipFill>
        <p:spPr>
          <a:xfrm>
            <a:off x="6095997" y="3156763"/>
            <a:ext cx="2049081" cy="293261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565B3C1-3E87-422C-A7F6-21D5DC2E7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C042C4A3-4CC7-435E-B62E-552B0B0284D9}"/>
              </a:ext>
            </a:extLst>
          </p:cNvPr>
          <p:cNvSpPr txBox="1"/>
          <p:nvPr/>
        </p:nvSpPr>
        <p:spPr>
          <a:xfrm rot="20525241">
            <a:off x="-234715" y="466098"/>
            <a:ext cx="48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latin typeface="FC Candy Color" pitchFamily="2" charset="-34"/>
                <a:cs typeface="FC Candy Color" pitchFamily="2" charset="-34"/>
              </a:rPr>
              <a:t>Key answer</a:t>
            </a:r>
            <a:endParaRPr kumimoji="0" lang="th-TH" sz="6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0921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228461" y="2328274"/>
            <a:ext cx="11251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9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.I sleep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for______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h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our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b. 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665F6A44-A49D-41BB-A490-BF20B484D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2" y="3263235"/>
            <a:ext cx="4310742" cy="2871532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202A5260-DF68-4B77-94DA-9CC482ADE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9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1228461" y="2328274"/>
            <a:ext cx="11251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9.I sleep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for______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h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our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b. 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665F6A44-A49D-41BB-A490-BF20B484D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2" y="3263235"/>
            <a:ext cx="4310742" cy="2871532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202A5260-DF68-4B77-94DA-9CC482ADE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  <p:sp>
        <p:nvSpPr>
          <p:cNvPr id="2" name="คำบรรยายภาพ: วงรี 1">
            <a:extLst>
              <a:ext uri="{FF2B5EF4-FFF2-40B4-BE49-F238E27FC236}">
                <a16:creationId xmlns:a16="http://schemas.microsoft.com/office/drawing/2014/main" xmlns="" id="{E37BDD32-4E26-4858-A54E-C7475B89E4BB}"/>
              </a:ext>
            </a:extLst>
          </p:cNvPr>
          <p:cNvSpPr/>
          <p:nvPr/>
        </p:nvSpPr>
        <p:spPr>
          <a:xfrm rot="281426">
            <a:off x="8227984" y="934745"/>
            <a:ext cx="3275271" cy="2073957"/>
          </a:xfrm>
          <a:prstGeom prst="wedgeEllipseCallout">
            <a:avLst>
              <a:gd name="adj1" fmla="val -34537"/>
              <a:gd name="adj2" fmla="val 529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7F8CF7B0-A5FA-4CAC-BC16-D87CD5721814}"/>
              </a:ext>
            </a:extLst>
          </p:cNvPr>
          <p:cNvSpPr txBox="1"/>
          <p:nvPr/>
        </p:nvSpPr>
        <p:spPr>
          <a:xfrm>
            <a:off x="8738286" y="1021944"/>
            <a:ext cx="2183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99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h</a:t>
            </a:r>
            <a:r>
              <a:rPr lang="en-US" sz="3600" dirty="0"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r>
              <a:rPr lang="th-TH" sz="3600" dirty="0"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ไม่ออกเสียง อ่านว่า เ</a:t>
            </a:r>
            <a:r>
              <a:rPr lang="th-TH" sz="3600" dirty="0">
                <a:solidFill>
                  <a:srgbClr val="FF00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อ</a:t>
            </a:r>
            <a:r>
              <a:rPr lang="th-TH" sz="3600" dirty="0"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าเออรฺ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0CAFF4AE-DC12-47C0-B8D7-162979662F56}"/>
              </a:ext>
            </a:extLst>
          </p:cNvPr>
          <p:cNvSpPr txBox="1"/>
          <p:nvPr/>
        </p:nvSpPr>
        <p:spPr>
          <a:xfrm rot="20525241">
            <a:off x="-234715" y="466098"/>
            <a:ext cx="48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latin typeface="FC Candy Color" pitchFamily="2" charset="-34"/>
                <a:cs typeface="FC Candy Color" pitchFamily="2" charset="-34"/>
              </a:rPr>
              <a:t>Key answer</a:t>
            </a:r>
            <a:endParaRPr kumimoji="0" lang="th-TH" sz="6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7365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996046" y="2254882"/>
            <a:ext cx="11251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ooper Black" panose="0208090404030B020404" pitchFamily="18" charset="0"/>
                <a:cs typeface="FC Candy Color" panose="020B0604020202020204" charset="-34"/>
              </a:rPr>
              <a:t>10. Over there is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______</a:t>
            </a:r>
            <a:r>
              <a:rPr lang="en-US" sz="4800" dirty="0">
                <a:latin typeface="Cooper Black" panose="0208090404030B020404" pitchFamily="18" charset="0"/>
                <a:cs typeface="FC Candy Color" panose="020B0604020202020204" charset="-34"/>
              </a:rPr>
              <a:t>university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b. 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E79C1D10-FB60-46A0-88E3-9466AAFE5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37" y="3024952"/>
            <a:ext cx="5036823" cy="304945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4CF632C9-5EA3-4A02-8FF1-C3D849D00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00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F578385A-3F99-4AD1-8F91-D7AB7210E4CC}"/>
              </a:ext>
            </a:extLst>
          </p:cNvPr>
          <p:cNvSpPr txBox="1"/>
          <p:nvPr/>
        </p:nvSpPr>
        <p:spPr>
          <a:xfrm>
            <a:off x="996046" y="2254882"/>
            <a:ext cx="11251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10. Over there is ______university.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a.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FC Candy Color" panose="020B0604020202020204" charset="-34"/>
              </a:rPr>
              <a:t>     b. 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D9FEB796-78C3-4F3B-B14F-28BC8A7D2411}"/>
              </a:ext>
            </a:extLst>
          </p:cNvPr>
          <p:cNvSpPr txBox="1"/>
          <p:nvPr/>
        </p:nvSpPr>
        <p:spPr>
          <a:xfrm>
            <a:off x="1818221" y="1648464"/>
            <a:ext cx="63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Write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in the blank correctly.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E79C1D10-FB60-46A0-88E3-9466AAFE5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37" y="3024952"/>
            <a:ext cx="5036823" cy="304945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4CF632C9-5EA3-4A02-8FF1-C3D849D00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  <p:sp>
        <p:nvSpPr>
          <p:cNvPr id="14" name="คำบรรยายภาพ: วงรี 13">
            <a:extLst>
              <a:ext uri="{FF2B5EF4-FFF2-40B4-BE49-F238E27FC236}">
                <a16:creationId xmlns:a16="http://schemas.microsoft.com/office/drawing/2014/main" xmlns="" id="{959C3F88-AB8E-4830-A060-0574C227BFC8}"/>
              </a:ext>
            </a:extLst>
          </p:cNvPr>
          <p:cNvSpPr/>
          <p:nvPr/>
        </p:nvSpPr>
        <p:spPr>
          <a:xfrm rot="281426">
            <a:off x="8637569" y="264918"/>
            <a:ext cx="3068091" cy="2064354"/>
          </a:xfrm>
          <a:prstGeom prst="wedgeEllipseCallout">
            <a:avLst>
              <a:gd name="adj1" fmla="val -34537"/>
              <a:gd name="adj2" fmla="val 529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BDE187C2-DF04-4B11-9E72-83702FD71CC3}"/>
              </a:ext>
            </a:extLst>
          </p:cNvPr>
          <p:cNvSpPr txBox="1"/>
          <p:nvPr/>
        </p:nvSpPr>
        <p:spPr>
          <a:xfrm>
            <a:off x="8906545" y="540469"/>
            <a:ext cx="3449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ออกเสียงเป็นพยัญชนะ อ่านว่า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r>
              <a:rPr lang="th-TH" sz="3600" dirty="0">
                <a:solidFill>
                  <a:srgbClr val="FF00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ยู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นิ</a:t>
            </a:r>
            <a:r>
              <a:rPr kumimoji="0" lang="th-TH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เวอร์</a:t>
            </a:r>
            <a:r>
              <a:rPr lang="th-TH" sz="3600" dirty="0"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ซิ</a:t>
            </a:r>
            <a:r>
              <a:rPr kumimoji="0" lang="th-TH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ทิ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1329C9D3-FD02-4340-BB08-203D94678DE8}"/>
              </a:ext>
            </a:extLst>
          </p:cNvPr>
          <p:cNvSpPr txBox="1"/>
          <p:nvPr/>
        </p:nvSpPr>
        <p:spPr>
          <a:xfrm rot="20525241">
            <a:off x="-234715" y="466098"/>
            <a:ext cx="48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latin typeface="FC Candy Color" pitchFamily="2" charset="-34"/>
                <a:cs typeface="FC Candy Color" pitchFamily="2" charset="-34"/>
              </a:rPr>
              <a:t>Key answer</a:t>
            </a:r>
            <a:endParaRPr kumimoji="0" lang="th-TH" sz="6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5064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C58EBCEA-7AF4-4373-BBB0-5AF7304DB237}"/>
              </a:ext>
            </a:extLst>
          </p:cNvPr>
          <p:cNvSpPr/>
          <p:nvPr/>
        </p:nvSpPr>
        <p:spPr>
          <a:xfrm>
            <a:off x="4040502" y="267053"/>
            <a:ext cx="4299855" cy="1030043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ED9435C-F5D8-419B-B725-C1C7C3908638}"/>
              </a:ext>
            </a:extLst>
          </p:cNvPr>
          <p:cNvSpPr txBox="1"/>
          <p:nvPr/>
        </p:nvSpPr>
        <p:spPr>
          <a:xfrm>
            <a:off x="2020385" y="30905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Good job!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4CF632C9-5EA3-4A02-8FF1-C3D849D00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6" y="5004902"/>
            <a:ext cx="2263420" cy="1884003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2EB1E3D0-A4DD-4B26-8B62-69BC3F473F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8687"/>
          <a:stretch/>
        </p:blipFill>
        <p:spPr>
          <a:xfrm>
            <a:off x="3065631" y="1837516"/>
            <a:ext cx="6287092" cy="4345950"/>
          </a:xfrm>
          <a:prstGeom prst="rect">
            <a:avLst/>
          </a:prstGeom>
        </p:spPr>
      </p:pic>
      <p:sp>
        <p:nvSpPr>
          <p:cNvPr id="17" name="คำบรรยายภาพ: วงรี 16">
            <a:extLst>
              <a:ext uri="{FF2B5EF4-FFF2-40B4-BE49-F238E27FC236}">
                <a16:creationId xmlns:a16="http://schemas.microsoft.com/office/drawing/2014/main" xmlns="" id="{B65D4A0C-22A5-4B60-BCFF-9D97EDA72BCD}"/>
              </a:ext>
            </a:extLst>
          </p:cNvPr>
          <p:cNvSpPr/>
          <p:nvPr/>
        </p:nvSpPr>
        <p:spPr>
          <a:xfrm>
            <a:off x="8660674" y="2133543"/>
            <a:ext cx="2821577" cy="2098823"/>
          </a:xfrm>
          <a:prstGeom prst="wedgeEllipseCallout">
            <a:avLst>
              <a:gd name="adj1" fmla="val -56137"/>
              <a:gd name="adj2" fmla="val 71680"/>
            </a:avLst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FC Candy Color" pitchFamily="2" charset="-34"/>
                <a:ea typeface="Calibri" panose="020F0502020204030204" pitchFamily="34" charset="0"/>
                <a:cs typeface="FC Candy Color" pitchFamily="2" charset="-34"/>
              </a:rPr>
              <a:t>Thank you</a:t>
            </a: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08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Article 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A,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An</a:t>
            </a:r>
            <a:r>
              <a:rPr kumimoji="0" lang="en-US" sz="8000" b="0" i="0" u="none" strike="noStrike" kern="1200" cap="none" spc="0" normalizeH="0" baseline="0" noProof="0" dirty="0" err="1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,The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>
            <a:off x="1413180" y="2221986"/>
            <a:ext cx="126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8162A668-15FC-4C99-B090-49C2D0BC1A30}"/>
              </a:ext>
            </a:extLst>
          </p:cNvPr>
          <p:cNvSpPr txBox="1"/>
          <p:nvPr/>
        </p:nvSpPr>
        <p:spPr>
          <a:xfrm>
            <a:off x="3173561" y="2402734"/>
            <a:ext cx="184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u="sng" dirty="0"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ตามด้วย</a:t>
            </a:r>
            <a:endParaRPr kumimoji="0" lang="th-TH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D7B93B47-4990-4B82-8A16-8C099A0F5904}"/>
              </a:ext>
            </a:extLst>
          </p:cNvPr>
          <p:cNvSpPr txBox="1"/>
          <p:nvPr/>
        </p:nvSpPr>
        <p:spPr>
          <a:xfrm>
            <a:off x="6095997" y="2299272"/>
            <a:ext cx="517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คำนามที่ขึ้นต้นด้วย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พยัญชนะ</a:t>
            </a:r>
          </a:p>
        </p:txBody>
      </p: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xmlns="" id="{E395C1D0-7868-409E-8586-F3EA69DC5982}"/>
              </a:ext>
            </a:extLst>
          </p:cNvPr>
          <p:cNvCxnSpPr/>
          <p:nvPr/>
        </p:nvCxnSpPr>
        <p:spPr>
          <a:xfrm>
            <a:off x="2268389" y="2683651"/>
            <a:ext cx="8237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>
            <a:extLst>
              <a:ext uri="{FF2B5EF4-FFF2-40B4-BE49-F238E27FC236}">
                <a16:creationId xmlns:a16="http://schemas.microsoft.com/office/drawing/2014/main" xmlns="" id="{CE285FB6-6D7B-4BC0-9827-9BF7794CC7A2}"/>
              </a:ext>
            </a:extLst>
          </p:cNvPr>
          <p:cNvCxnSpPr/>
          <p:nvPr/>
        </p:nvCxnSpPr>
        <p:spPr>
          <a:xfrm>
            <a:off x="5021305" y="2725900"/>
            <a:ext cx="8237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5FF17AAB-F87C-46BD-AE9F-3A2B3C1DC7B8}"/>
              </a:ext>
            </a:extLst>
          </p:cNvPr>
          <p:cNvSpPr txBox="1"/>
          <p:nvPr/>
        </p:nvSpPr>
        <p:spPr>
          <a:xfrm>
            <a:off x="1432556" y="3952672"/>
            <a:ext cx="126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An</a:t>
            </a:r>
            <a:endParaRPr kumimoji="0" lang="th-TH" sz="54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9933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xmlns="" id="{E4EB568A-3486-411F-A2FA-AA382A5D34EF}"/>
              </a:ext>
            </a:extLst>
          </p:cNvPr>
          <p:cNvSpPr txBox="1"/>
          <p:nvPr/>
        </p:nvSpPr>
        <p:spPr>
          <a:xfrm>
            <a:off x="3099278" y="4161767"/>
            <a:ext cx="184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u="sng" dirty="0"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ตามด้วย</a:t>
            </a:r>
            <a:endParaRPr kumimoji="0" lang="th-TH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xmlns="" id="{617840CF-5EBC-4924-9DE7-700C3AB60709}"/>
              </a:ext>
            </a:extLst>
          </p:cNvPr>
          <p:cNvSpPr txBox="1"/>
          <p:nvPr/>
        </p:nvSpPr>
        <p:spPr>
          <a:xfrm>
            <a:off x="5845083" y="3792609"/>
            <a:ext cx="6346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คำนามที่ขึ้นต้นด้วย</a:t>
            </a:r>
            <a:r>
              <a:rPr lang="th-TH" sz="3600" dirty="0">
                <a:solidFill>
                  <a:srgbClr val="FF00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สระ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</a:t>
            </a:r>
            <a:r>
              <a:rPr lang="en-US" sz="3600" dirty="0">
                <a:solidFill>
                  <a:srgbClr val="FF00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,</a:t>
            </a:r>
            <a:r>
              <a:rPr lang="en-US" sz="3600" dirty="0" err="1">
                <a:solidFill>
                  <a:srgbClr val="FF0000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e,i,o,u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)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66DDE973-3154-40D0-BEF0-AC4AA4791E7D}"/>
              </a:ext>
            </a:extLst>
          </p:cNvPr>
          <p:cNvSpPr txBox="1"/>
          <p:nvPr/>
        </p:nvSpPr>
        <p:spPr>
          <a:xfrm>
            <a:off x="5770797" y="4552836"/>
            <a:ext cx="6346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>
                <a:latin typeface="Do It with Love" panose="02000500000000000000" pitchFamily="50" charset="0"/>
                <a:cs typeface="FC Candy Color" panose="020B0604020202020204" charset="-34"/>
              </a:rPr>
              <a:t>ซึ่งใช้</a:t>
            </a:r>
            <a:r>
              <a:rPr lang="th-TH" sz="3600" u="sng" dirty="0">
                <a:solidFill>
                  <a:srgbClr val="FF33CC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ไม่ได้</a:t>
            </a:r>
            <a:r>
              <a:rPr lang="th-TH" sz="3600" dirty="0">
                <a:latin typeface="Do It with Love" panose="02000500000000000000" pitchFamily="50" charset="0"/>
                <a:cs typeface="FC Candy Color" panose="020B0604020202020204" charset="-34"/>
              </a:rPr>
              <a:t>กับทุกตัว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u="sng" dirty="0">
                <a:latin typeface="Do It with Love" panose="02000500000000000000" pitchFamily="50" charset="0"/>
                <a:cs typeface="FC Candy Color" panose="020B0604020202020204" charset="-34"/>
              </a:rPr>
              <a:t>เคล็ดลับ</a:t>
            </a:r>
            <a:r>
              <a:rPr lang="th-TH" sz="3600" dirty="0">
                <a:latin typeface="Do It with Love" panose="02000500000000000000" pitchFamily="50" charset="0"/>
                <a:cs typeface="FC Candy Color" panose="020B0604020202020204" charset="-34"/>
              </a:rPr>
              <a:t>ให้จำว่า ขึ้นต้นด้วยเสียง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highlight>
                  <a:srgbClr val="FFFF99"/>
                </a:highlight>
                <a:latin typeface="Do It with Love" panose="02000500000000000000" pitchFamily="50" charset="0"/>
                <a:cs typeface="FC Candy Color" panose="020B0604020202020204" charset="-34"/>
              </a:rPr>
              <a:t>“</a:t>
            </a:r>
            <a:r>
              <a:rPr lang="th-TH" sz="3600" dirty="0">
                <a:solidFill>
                  <a:srgbClr val="FF0000"/>
                </a:solidFill>
                <a:highlight>
                  <a:srgbClr val="FFFF99"/>
                </a:highlight>
                <a:latin typeface="Do It with Love" panose="02000500000000000000" pitchFamily="50" charset="0"/>
                <a:cs typeface="FC Candy Color" panose="020B0604020202020204" charset="-34"/>
              </a:rPr>
              <a:t>ออ</a:t>
            </a:r>
            <a:r>
              <a:rPr lang="en-US" sz="3600" dirty="0">
                <a:solidFill>
                  <a:srgbClr val="FF0000"/>
                </a:solidFill>
                <a:highlight>
                  <a:srgbClr val="FFFF99"/>
                </a:highlight>
                <a:latin typeface="Do It with Love" panose="02000500000000000000" pitchFamily="50" charset="0"/>
                <a:cs typeface="FC Candy Color" panose="020B0604020202020204" charset="-34"/>
              </a:rPr>
              <a:t>”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99"/>
              </a:highlight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cxnSp>
        <p:nvCxnSpPr>
          <p:cNvPr id="32" name="ลูกศรเชื่อมต่อแบบตรง 31">
            <a:extLst>
              <a:ext uri="{FF2B5EF4-FFF2-40B4-BE49-F238E27FC236}">
                <a16:creationId xmlns:a16="http://schemas.microsoft.com/office/drawing/2014/main" xmlns="" id="{DEE263E9-0A1C-47F0-AF9E-78B42F46EC5B}"/>
              </a:ext>
            </a:extLst>
          </p:cNvPr>
          <p:cNvCxnSpPr/>
          <p:nvPr/>
        </p:nvCxnSpPr>
        <p:spPr>
          <a:xfrm>
            <a:off x="2287765" y="4552836"/>
            <a:ext cx="8237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>
            <a:extLst>
              <a:ext uri="{FF2B5EF4-FFF2-40B4-BE49-F238E27FC236}">
                <a16:creationId xmlns:a16="http://schemas.microsoft.com/office/drawing/2014/main" xmlns="" id="{BE964CE3-ADC3-4DCC-8826-6DF7AE215131}"/>
              </a:ext>
            </a:extLst>
          </p:cNvPr>
          <p:cNvCxnSpPr/>
          <p:nvPr/>
        </p:nvCxnSpPr>
        <p:spPr>
          <a:xfrm>
            <a:off x="4947019" y="4552836"/>
            <a:ext cx="8237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34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4264" y="125099"/>
            <a:ext cx="11943472" cy="6607801"/>
            <a:chOff x="121918" y="119570"/>
            <a:chExt cx="11943472" cy="6661058"/>
          </a:xfrm>
        </p:grpSpPr>
        <p:sp>
          <p:nvSpPr>
            <p:cNvPr id="20" name="Rectangle 19"/>
            <p:cNvSpPr/>
            <p:nvPr/>
          </p:nvSpPr>
          <p:spPr>
            <a:xfrm>
              <a:off x="121918" y="119570"/>
              <a:ext cx="11943472" cy="6661058"/>
            </a:xfrm>
            <a:prstGeom prst="rect">
              <a:avLst/>
            </a:prstGeom>
            <a:solidFill>
              <a:schemeClr val="bg1"/>
            </a:solidFill>
            <a:ln w="254000">
              <a:solidFill>
                <a:srgbClr val="FF33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1918" y="119570"/>
              <a:ext cx="11943472" cy="6661058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prstDash val="lg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320041-B2D7-4D12-B1DC-186D0CC221A4}"/>
              </a:ext>
            </a:extLst>
          </p:cNvPr>
          <p:cNvSpPr txBox="1"/>
          <p:nvPr/>
        </p:nvSpPr>
        <p:spPr>
          <a:xfrm>
            <a:off x="2410519" y="437467"/>
            <a:ext cx="947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a </a:t>
            </a:r>
            <a:r>
              <a: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ตามด้วยพยัญชนะ</a:t>
            </a:r>
            <a:endParaRPr kumimoji="0" lang="th-TH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9B00BCA-73DA-45D1-8865-738CA0E04912}"/>
              </a:ext>
            </a:extLst>
          </p:cNvPr>
          <p:cNvSpPr/>
          <p:nvPr/>
        </p:nvSpPr>
        <p:spPr>
          <a:xfrm>
            <a:off x="368860" y="437090"/>
            <a:ext cx="2252870" cy="92333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Article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a, an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79D95A-9995-4E27-8DCC-1E69991B784D}"/>
              </a:ext>
            </a:extLst>
          </p:cNvPr>
          <p:cNvSpPr txBox="1"/>
          <p:nvPr/>
        </p:nvSpPr>
        <p:spPr>
          <a:xfrm>
            <a:off x="7175155" y="2502718"/>
            <a:ext cx="4253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(อ่านว่า 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ยู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-นิ-</a:t>
            </a:r>
            <a:r>
              <a:rPr kumimoji="0" lang="th-T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เวอร์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-ซิ-</a:t>
            </a:r>
            <a:r>
              <a:rPr kumimoji="0" lang="th-T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ทิ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มหาวิทยาลัย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F36901-AF9A-44A9-BC1D-5A7B43B8C6F4}"/>
              </a:ext>
            </a:extLst>
          </p:cNvPr>
          <p:cNvSpPr txBox="1"/>
          <p:nvPr/>
        </p:nvSpPr>
        <p:spPr>
          <a:xfrm>
            <a:off x="6817815" y="4764704"/>
            <a:ext cx="46104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niverse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(อ่านว่า 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ยู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-นิ-</a:t>
            </a:r>
            <a:r>
              <a:rPr kumimoji="0" lang="th-T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เวิร์ส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จักรวาล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908ED0E-DCEA-4036-9CFA-289F59898DD6}"/>
              </a:ext>
            </a:extLst>
          </p:cNvPr>
          <p:cNvSpPr txBox="1"/>
          <p:nvPr/>
        </p:nvSpPr>
        <p:spPr>
          <a:xfrm>
            <a:off x="2595770" y="1387341"/>
            <a:ext cx="8444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***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บางคำขึ้นต้นด้วยสระ แต่ออกเสียงพยัญชนะ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FD5E48-61A8-4CAF-9D9C-32127446BCD0}"/>
              </a:ext>
            </a:extLst>
          </p:cNvPr>
          <p:cNvSpPr txBox="1"/>
          <p:nvPr/>
        </p:nvSpPr>
        <p:spPr>
          <a:xfrm>
            <a:off x="660909" y="3584995"/>
            <a:ext cx="3426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b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ook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DDD7D3A-60A9-4280-931D-D40477089E4D}"/>
              </a:ext>
            </a:extLst>
          </p:cNvPr>
          <p:cNvSpPr txBox="1"/>
          <p:nvPr/>
        </p:nvSpPr>
        <p:spPr>
          <a:xfrm>
            <a:off x="689859" y="5699063"/>
            <a:ext cx="349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ap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E837CE1-3EE5-4BD7-B6A3-1A1BD6CDB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87" y="4302822"/>
            <a:ext cx="2038037" cy="1704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713D50-1210-4E48-8EC6-2CFE11105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87" y="1836494"/>
            <a:ext cx="2254084" cy="1971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82F4CB-4A58-40F5-A985-CA4CC8BD9C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30" y="2119896"/>
            <a:ext cx="1354386" cy="702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FE463B6-FA74-4D16-86F4-33C141FFFD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05" y="4193358"/>
            <a:ext cx="2290682" cy="2013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F0B4D4-FADC-4714-B96E-4E252C0A81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44" y="5381577"/>
            <a:ext cx="1122086" cy="11267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5A00E46-FF25-4D59-B533-B2D72EB42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88" y="2168387"/>
            <a:ext cx="3145029" cy="19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29997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340F193-CF4A-4AD9-A5A9-5E512B612940}"/>
              </a:ext>
            </a:extLst>
          </p:cNvPr>
          <p:cNvSpPr txBox="1"/>
          <p:nvPr/>
        </p:nvSpPr>
        <p:spPr>
          <a:xfrm>
            <a:off x="3524688" y="4244474"/>
            <a:ext cx="3004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19050">
                  <a:noFill/>
                </a:ln>
                <a:latin typeface="Do It with Love" panose="02000500000000000000" pitchFamily="50" charset="0"/>
                <a:cs typeface="FC Candy Color" panose="020B0604020202020204" charset="-34"/>
              </a:rPr>
              <a:t>A boy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เด็กผู้ชายทั่วๆไป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48FD5EA-C481-4858-8DBB-4580C7234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4" y="1832450"/>
            <a:ext cx="2313097" cy="3429000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>
            <a:off x="1261350" y="3377958"/>
            <a:ext cx="126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74A5D985-DC55-4B09-B03B-4F9043B7BADF}"/>
              </a:ext>
            </a:extLst>
          </p:cNvPr>
          <p:cNvSpPr txBox="1"/>
          <p:nvPr/>
        </p:nvSpPr>
        <p:spPr>
          <a:xfrm>
            <a:off x="7222570" y="1689186"/>
            <a:ext cx="3004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19050">
                  <a:noFill/>
                </a:ln>
                <a:latin typeface="Do It with Love" panose="02000500000000000000" pitchFamily="50" charset="0"/>
                <a:cs typeface="FC Candy Color" panose="020B0604020202020204" charset="-34"/>
              </a:rPr>
              <a:t>A girl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เด็กผู้หญิงทั่วๆไป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xmlns="" id="{C82EB55F-2A94-4E64-86AE-2117D2E052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96" y="1715245"/>
            <a:ext cx="2112078" cy="2542618"/>
          </a:xfrm>
          <a:prstGeom prst="rect">
            <a:avLst/>
          </a:prstGeom>
        </p:spPr>
      </p:pic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A7996ED2-95B9-40D1-9A08-C46C8DEC4164}"/>
              </a:ext>
            </a:extLst>
          </p:cNvPr>
          <p:cNvSpPr txBox="1"/>
          <p:nvPr/>
        </p:nvSpPr>
        <p:spPr>
          <a:xfrm>
            <a:off x="1886764" y="440257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8000" dirty="0">
                <a:ln w="571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ตัวอย่างคำที่ใช้ 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</a:t>
            </a:r>
            <a:endParaRPr kumimoji="0" lang="th-TH" sz="8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xmlns="" id="{682ABC47-2EB9-454F-A36C-ACD394F11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60" y="3628178"/>
            <a:ext cx="3088483" cy="246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9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4" y="623492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340F193-CF4A-4AD9-A5A9-5E512B612940}"/>
              </a:ext>
            </a:extLst>
          </p:cNvPr>
          <p:cNvSpPr txBox="1"/>
          <p:nvPr/>
        </p:nvSpPr>
        <p:spPr>
          <a:xfrm>
            <a:off x="3524688" y="4244474"/>
            <a:ext cx="3004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bear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หมีทั่วๆไป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48FD5EA-C481-4858-8DBB-4580C7234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4" y="1832450"/>
            <a:ext cx="2313097" cy="3429000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>
            <a:off x="1261350" y="3377958"/>
            <a:ext cx="126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74A5D985-DC55-4B09-B03B-4F9043B7BADF}"/>
              </a:ext>
            </a:extLst>
          </p:cNvPr>
          <p:cNvSpPr txBox="1"/>
          <p:nvPr/>
        </p:nvSpPr>
        <p:spPr>
          <a:xfrm>
            <a:off x="8226813" y="1982509"/>
            <a:ext cx="3004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ln w="19050">
                  <a:noFill/>
                </a:ln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สุนัข</a:t>
            </a: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ทั่วๆไป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B6F51AE5-372A-4539-828F-7CE8123EA49C}"/>
              </a:ext>
            </a:extLst>
          </p:cNvPr>
          <p:cNvSpPr txBox="1"/>
          <p:nvPr/>
        </p:nvSpPr>
        <p:spPr>
          <a:xfrm>
            <a:off x="1894899" y="410989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8000" dirty="0">
                <a:ln w="571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ตัวอย่างคำที่ใช้ 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</a:t>
            </a:r>
            <a:endParaRPr kumimoji="0" lang="th-TH" sz="8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509EB4F8-ECC8-437E-A067-89422CE717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70" y="1737729"/>
            <a:ext cx="1284090" cy="2530227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BF2DDAA9-04BB-4CDE-BACD-A42EED6B3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21" y="3500600"/>
            <a:ext cx="2655266" cy="23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82CAEFD-4C4F-4D4A-9B5E-9A0768BB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D876B4CC-05E8-4250-9D9C-800DA5F13152}"/>
              </a:ext>
            </a:extLst>
          </p:cNvPr>
          <p:cNvSpPr/>
          <p:nvPr/>
        </p:nvSpPr>
        <p:spPr>
          <a:xfrm>
            <a:off x="575853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FB2C20A4-13B7-4F80-A2DF-BF6099C7CE5A}"/>
              </a:ext>
            </a:extLst>
          </p:cNvPr>
          <p:cNvSpPr/>
          <p:nvPr/>
        </p:nvSpPr>
        <p:spPr>
          <a:xfrm>
            <a:off x="2066105" y="234827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6B5C3C7-8710-41B3-B904-A1D5215758B2}"/>
              </a:ext>
            </a:extLst>
          </p:cNvPr>
          <p:cNvSpPr txBox="1"/>
          <p:nvPr/>
        </p:nvSpPr>
        <p:spPr>
          <a:xfrm>
            <a:off x="1925953" y="335753"/>
            <a:ext cx="83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8000" dirty="0">
                <a:ln w="571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ตัวอย่างคำที่ใช้ </a:t>
            </a:r>
            <a:r>
              <a:rPr kumimoji="0" lang="en-US" sz="80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</a:t>
            </a:r>
            <a:endParaRPr kumimoji="0" lang="th-TH" sz="80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pattFill prst="pct90">
                <a:fgClr>
                  <a:srgbClr val="009900"/>
                </a:fgClr>
                <a:bgClr>
                  <a:prstClr val="white"/>
                </a:bgClr>
              </a:patt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340F193-CF4A-4AD9-A5A9-5E512B612940}"/>
              </a:ext>
            </a:extLst>
          </p:cNvPr>
          <p:cNvSpPr txBox="1"/>
          <p:nvPr/>
        </p:nvSpPr>
        <p:spPr>
          <a:xfrm>
            <a:off x="3457771" y="4860027"/>
            <a:ext cx="3004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chair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ln w="19050">
                  <a:noFill/>
                </a:ln>
                <a:solidFill>
                  <a:prstClr val="black"/>
                </a:solidFill>
                <a:latin typeface="Do It with Love" panose="02000500000000000000" pitchFamily="50" charset="0"/>
                <a:cs typeface="FC Candy Color" panose="020B0604020202020204" charset="-34"/>
              </a:rPr>
              <a:t>เก้าอี้ทั่วๆไป</a:t>
            </a:r>
            <a:endParaRPr kumimoji="0" lang="th-TH" sz="4000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Do It with Love" panose="02000500000000000000" pitchFamily="50" charset="0"/>
              <a:ea typeface="+mn-ea"/>
              <a:cs typeface="FC Candy Color" panose="020B060402020202020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48FD5EA-C481-4858-8DBB-4580C7234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4" y="1832450"/>
            <a:ext cx="2313097" cy="3429000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3C2DDED-0473-4D16-92DB-44EE945B0DDB}"/>
              </a:ext>
            </a:extLst>
          </p:cNvPr>
          <p:cNvSpPr txBox="1"/>
          <p:nvPr/>
        </p:nvSpPr>
        <p:spPr>
          <a:xfrm>
            <a:off x="1261350" y="3377958"/>
            <a:ext cx="126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74A5D985-DC55-4B09-B03B-4F9043B7BADF}"/>
              </a:ext>
            </a:extLst>
          </p:cNvPr>
          <p:cNvSpPr txBox="1"/>
          <p:nvPr/>
        </p:nvSpPr>
        <p:spPr>
          <a:xfrm>
            <a:off x="7942403" y="1672006"/>
            <a:ext cx="3389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A school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Candy Color" panose="020B0604020202020204" charset="-34"/>
              </a:rPr>
              <a:t>โรงเรียนทั่วๆไป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DDA36E17-F461-421C-8259-555494862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01" y="1963123"/>
            <a:ext cx="2140999" cy="253060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0E71828-262C-4912-8583-73784FF1D3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/>
        </p:blipFill>
        <p:spPr>
          <a:xfrm>
            <a:off x="8209343" y="3060228"/>
            <a:ext cx="2655699" cy="303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0308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1304</Words>
  <Application>Microsoft Office PowerPoint</Application>
  <PresentationFormat>แบบจอกว้าง</PresentationFormat>
  <Paragraphs>275</Paragraphs>
  <Slides>47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47</vt:i4>
      </vt:variant>
    </vt:vector>
  </HeadingPairs>
  <TitlesOfParts>
    <vt:vector size="59" baseType="lpstr">
      <vt:lpstr>Cordia New</vt:lpstr>
      <vt:lpstr>Calibri</vt:lpstr>
      <vt:lpstr>Itim</vt:lpstr>
      <vt:lpstr>Cooper Black</vt:lpstr>
      <vt:lpstr>Angsana New</vt:lpstr>
      <vt:lpstr>TH SarabunIT๙</vt:lpstr>
      <vt:lpstr>Calibri Light</vt:lpstr>
      <vt:lpstr>Do It with Love</vt:lpstr>
      <vt:lpstr>Arial</vt:lpstr>
      <vt:lpstr>FC Candy Color</vt:lpstr>
      <vt:lpstr>ธีมของ Office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WDS</cp:lastModifiedBy>
  <cp:revision>371</cp:revision>
  <dcterms:created xsi:type="dcterms:W3CDTF">2021-06-03T04:27:11Z</dcterms:created>
  <dcterms:modified xsi:type="dcterms:W3CDTF">2021-11-12T02:19:41Z</dcterms:modified>
</cp:coreProperties>
</file>